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01" r:id="rId2"/>
    <p:sldId id="260" r:id="rId3"/>
    <p:sldId id="262" r:id="rId4"/>
    <p:sldId id="264" r:id="rId5"/>
    <p:sldId id="265" r:id="rId6"/>
    <p:sldId id="266" r:id="rId7"/>
    <p:sldId id="267" r:id="rId8"/>
    <p:sldId id="298" r:id="rId9"/>
    <p:sldId id="300" r:id="rId10"/>
    <p:sldId id="308" r:id="rId11"/>
    <p:sldId id="309" r:id="rId12"/>
    <p:sldId id="270" r:id="rId13"/>
    <p:sldId id="271" r:id="rId14"/>
    <p:sldId id="314" r:id="rId15"/>
    <p:sldId id="307" r:id="rId16"/>
    <p:sldId id="274" r:id="rId17"/>
    <p:sldId id="313" r:id="rId18"/>
    <p:sldId id="306" r:id="rId19"/>
    <p:sldId id="275" r:id="rId20"/>
    <p:sldId id="312" r:id="rId21"/>
    <p:sldId id="305" r:id="rId22"/>
    <p:sldId id="297" r:id="rId23"/>
    <p:sldId id="311" r:id="rId24"/>
    <p:sldId id="303" r:id="rId25"/>
    <p:sldId id="273" r:id="rId26"/>
    <p:sldId id="285" r:id="rId27"/>
    <p:sldId id="310" r:id="rId28"/>
    <p:sldId id="294" r:id="rId29"/>
    <p:sldId id="302" r:id="rId30"/>
    <p:sldId id="29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771D41-99BF-42B1-9984-72571EB7A9C6}" v="648" dt="2023-04-29T15:13:39.323"/>
    <p1510:client id="{2D28876C-43A2-45EB-B105-673C30D5EF3D}" v="1206" dt="2023-04-29T15:36:58.181"/>
    <p1510:client id="{311EB994-E298-4CCE-95E9-D9E59BACBC15}" v="251" dt="2023-04-29T11:39:41.996"/>
    <p1510:client id="{498234CB-8384-4EA6-8F90-F413A9524751}" v="278" dt="2023-04-29T15:52:46.287"/>
    <p1510:client id="{52993A4A-183D-4E24-A7B5-CD4EC0D51C7F}" v="2" dt="2023-04-29T09:33:03.641"/>
    <p1510:client id="{549D41C4-29F4-4614-950E-852F4319D7D6}" v="56" dt="2023-04-29T15:47:44.958"/>
    <p1510:client id="{62D47E96-EDD7-4558-B6B5-0255F3A46896}" v="77" dt="2023-04-29T10:45:06.197"/>
    <p1510:client id="{663E99C0-E223-4C95-8983-61F3567BDE5B}" v="223" dt="2023-04-29T12:31:42.640"/>
    <p1510:client id="{75DC99C3-7AB0-44BA-A043-00942DD42BBD}" v="739" dt="2023-04-29T12:03:45.053"/>
    <p1510:client id="{7A555FE7-62F1-4206-BFB1-40D5A4C8E7FD}" v="19" dt="2023-04-26T22:43:08.295"/>
    <p1510:client id="{9B05C776-62CE-4609-AF12-E70CFA4DF2E6}" v="153" dt="2023-04-29T14:40:28.620"/>
    <p1510:client id="{AFC7FA9F-6A20-4ADB-9BB1-DD9045B6FB89}" v="285" dt="2023-04-29T11:16:04.308"/>
    <p1510:client id="{D0F5A597-A55E-407D-BFFA-6C1120E033D3}" v="250" dt="2023-04-29T12:23:26.655"/>
    <p1510:client id="{DCAB0486-EA72-46ED-8EAE-03FB482AC37E}" v="117" dt="2023-04-29T10:02:33.2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_rels/data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1.png"/><Relationship Id="rId4" Type="http://schemas.openxmlformats.org/officeDocument/2006/relationships/image" Target="../media/image17.svg"/></Relationships>
</file>

<file path=ppt/diagrams/_rels/data4.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_rels/data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svg"/><Relationship Id="rId1" Type="http://schemas.openxmlformats.org/officeDocument/2006/relationships/image" Target="../media/image11.png"/><Relationship Id="rId4" Type="http://schemas.openxmlformats.org/officeDocument/2006/relationships/image" Target="../media/image17.svg"/></Relationships>
</file>

<file path=ppt/diagrams/_rels/drawing4.xml.rels><?xml version="1.0" encoding="UTF-8" standalone="yes"?>
<Relationships xmlns="http://schemas.openxmlformats.org/package/2006/relationships"><Relationship Id="rId2" Type="http://schemas.openxmlformats.org/officeDocument/2006/relationships/image" Target="../media/image47.svg"/><Relationship Id="rId1" Type="http://schemas.openxmlformats.org/officeDocument/2006/relationships/image" Target="../media/image46.png"/></Relationships>
</file>

<file path=ppt/diagrams/_rels/drawing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svg"/><Relationship Id="rId1" Type="http://schemas.openxmlformats.org/officeDocument/2006/relationships/image" Target="../media/image48.png"/><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C86559F-C307-45EC-B326-A2CBF01A74B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23D0D323-FFB7-4836-A114-12BBB3259FF8}">
      <dgm:prSet/>
      <dgm:spPr/>
      <dgm:t>
        <a:bodyPr/>
        <a:lstStyle/>
        <a:p>
          <a:pPr algn="l" rtl="0"/>
          <a:r>
            <a:rPr lang="en-US">
              <a:solidFill>
                <a:schemeClr val="bg1"/>
              </a:solidFill>
              <a:latin typeface="Avenir Next LT Pro"/>
              <a:cs typeface="Calibri"/>
            </a:rPr>
            <a:t>Neural </a:t>
          </a:r>
          <a:r>
            <a:rPr lang="en-US">
              <a:latin typeface="Avenir Next LT Pro"/>
              <a:cs typeface="Calibri"/>
            </a:rPr>
            <a:t>networks </a:t>
          </a:r>
          <a:r>
            <a:rPr lang="en-US">
              <a:latin typeface="Avenir Next LT Pro"/>
            </a:rPr>
            <a:t>are a subset </a:t>
          </a:r>
          <a:r>
            <a:rPr lang="en-US"/>
            <a:t>of </a:t>
          </a:r>
          <a:r>
            <a:rPr lang="en-US">
              <a:latin typeface="Avenir Next LT Pro"/>
            </a:rPr>
            <a:t>machine learning </a:t>
          </a:r>
          <a:r>
            <a:rPr lang="en-US"/>
            <a:t>that </a:t>
          </a:r>
          <a:r>
            <a:rPr lang="en-US">
              <a:latin typeface="Avenir Next LT Pro"/>
            </a:rPr>
            <a:t>are modeled after the structure </a:t>
          </a:r>
          <a:r>
            <a:rPr lang="en-US"/>
            <a:t>and </a:t>
          </a:r>
          <a:r>
            <a:rPr lang="en-US">
              <a:latin typeface="Avenir Next LT Pro"/>
            </a:rPr>
            <a:t>function of </a:t>
          </a:r>
          <a:r>
            <a:rPr lang="en-US"/>
            <a:t>the </a:t>
          </a:r>
          <a:r>
            <a:rPr lang="en-US">
              <a:latin typeface="Avenir Next LT Pro"/>
            </a:rPr>
            <a:t>human brain, and are used for tasks such as image and speech recognition, natural language processing</a:t>
          </a:r>
          <a:r>
            <a:rPr lang="en-US"/>
            <a:t>, </a:t>
          </a:r>
          <a:r>
            <a:rPr lang="en-US">
              <a:latin typeface="Avenir Next LT Pro"/>
            </a:rPr>
            <a:t>and predictive modeling</a:t>
          </a:r>
          <a:r>
            <a:rPr lang="en-US"/>
            <a:t>.</a:t>
          </a:r>
          <a:endParaRPr lang="en-US">
            <a:latin typeface="Avenir Next LT Pro"/>
          </a:endParaRPr>
        </a:p>
      </dgm:t>
    </dgm:pt>
    <dgm:pt modelId="{F14C43F7-DD6F-4BD5-8B75-92A787C36931}" type="parTrans" cxnId="{8BC925FE-9C90-4025-9E15-C3E31661AC54}">
      <dgm:prSet/>
      <dgm:spPr/>
      <dgm:t>
        <a:bodyPr/>
        <a:lstStyle/>
        <a:p>
          <a:endParaRPr lang="en-US"/>
        </a:p>
      </dgm:t>
    </dgm:pt>
    <dgm:pt modelId="{51B1F383-2003-49CC-9B48-C92C9E904B85}" type="sibTrans" cxnId="{8BC925FE-9C90-4025-9E15-C3E31661AC54}">
      <dgm:prSet/>
      <dgm:spPr/>
      <dgm:t>
        <a:bodyPr/>
        <a:lstStyle/>
        <a:p>
          <a:endParaRPr lang="en-US"/>
        </a:p>
      </dgm:t>
    </dgm:pt>
    <dgm:pt modelId="{44B6A455-9A5F-4ED7-B0F7-99CD99D66C9B}">
      <dgm:prSet phldr="0"/>
      <dgm:spPr/>
      <dgm:t>
        <a:bodyPr/>
        <a:lstStyle/>
        <a:p>
          <a:pPr rtl="0"/>
          <a:r>
            <a:rPr lang="en-US">
              <a:latin typeface="Calibri"/>
              <a:cs typeface="Calibri"/>
            </a:rPr>
            <a:t>One key advantage of CNNs is that they are able to learn features directly from the data, without the need for manual feature engineering.</a:t>
          </a:r>
          <a:br>
            <a:rPr lang="en-US"/>
          </a:br>
          <a:endParaRPr lang="en-US">
            <a:latin typeface="Calibri"/>
            <a:cs typeface="Calibri"/>
          </a:endParaRPr>
        </a:p>
      </dgm:t>
    </dgm:pt>
    <dgm:pt modelId="{587D73BF-2F5D-4548-903A-A30184429576}" type="parTrans" cxnId="{B6ACDCC6-8E1D-419F-AF6F-130D87C70CA0}">
      <dgm:prSet/>
      <dgm:spPr/>
    </dgm:pt>
    <dgm:pt modelId="{4A1836E6-A5BF-4B57-A671-1B2A6C3F526D}" type="sibTrans" cxnId="{B6ACDCC6-8E1D-419F-AF6F-130D87C70CA0}">
      <dgm:prSet/>
      <dgm:spPr/>
    </dgm:pt>
    <dgm:pt modelId="{A99F2985-8A83-4444-8C9C-2BA4AF95D9AD}">
      <dgm:prSet phldr="0"/>
      <dgm:spPr/>
      <dgm:t>
        <a:bodyPr/>
        <a:lstStyle/>
        <a:p>
          <a:pPr algn="l"/>
          <a:r>
            <a:rPr lang="en-US"/>
            <a:t>Training a neural network involves adjusting the weights and biases of the connections between neurons based on the error between the predicted output and the actual output, in a process called backpropagation.</a:t>
          </a:r>
        </a:p>
      </dgm:t>
    </dgm:pt>
    <dgm:pt modelId="{09B328BC-EDF4-482B-BF56-938C68C5A1C6}" type="parTrans" cxnId="{FA332A3F-13CF-4C17-8EE8-35B6C028DE05}">
      <dgm:prSet/>
      <dgm:spPr/>
    </dgm:pt>
    <dgm:pt modelId="{3B803F2A-DE56-4644-85DA-1FFAF00D1DB5}" type="sibTrans" cxnId="{FA332A3F-13CF-4C17-8EE8-35B6C028DE05}">
      <dgm:prSet/>
      <dgm:spPr/>
    </dgm:pt>
    <dgm:pt modelId="{6E6D4413-119B-4931-A81F-9BF119E7E88A}">
      <dgm:prSet phldr="0"/>
      <dgm:spPr/>
      <dgm:t>
        <a:bodyPr/>
        <a:lstStyle/>
        <a:p>
          <a:pPr algn="l" rtl="0"/>
          <a:r>
            <a:rPr lang="en-US">
              <a:latin typeface="Avenir Next LT Pro"/>
            </a:rPr>
            <a:t>CNNs have been shown to be very effective at tasks such as image classification, object detection, and segmentation</a:t>
          </a:r>
        </a:p>
      </dgm:t>
    </dgm:pt>
    <dgm:pt modelId="{208D2428-0869-4DC1-BE10-64FC5DC2CB84}" type="parTrans" cxnId="{DF30792C-A1B4-4A6E-B5C3-E60CEC364696}">
      <dgm:prSet/>
      <dgm:spPr/>
    </dgm:pt>
    <dgm:pt modelId="{2D8EC984-B062-4662-A74B-3F7E6CB26D25}" type="sibTrans" cxnId="{DF30792C-A1B4-4A6E-B5C3-E60CEC364696}">
      <dgm:prSet/>
      <dgm:spPr/>
    </dgm:pt>
    <dgm:pt modelId="{E9362169-1237-4053-AE5A-9423C7571417}">
      <dgm:prSet phldr="0"/>
      <dgm:spPr/>
      <dgm:t>
        <a:bodyPr/>
        <a:lstStyle/>
        <a:p>
          <a:pPr algn="l" rtl="0"/>
          <a:r>
            <a:rPr lang="en-US">
              <a:latin typeface="Avenir Next LT Pro"/>
            </a:rPr>
            <a:t>Machine learning involves the use of statistical algorithms and models to enable computers to learn from data and make predictions or decisions without being explicitly programmed.</a:t>
          </a:r>
        </a:p>
      </dgm:t>
    </dgm:pt>
    <dgm:pt modelId="{2F161C74-A21D-4E4C-940A-97BB9B50E7F9}" type="parTrans" cxnId="{881AA39B-57B5-4FFB-93E2-A874B7B9AF88}">
      <dgm:prSet/>
      <dgm:spPr/>
    </dgm:pt>
    <dgm:pt modelId="{A819FFEE-BE78-4BA5-AA9B-6916AE76E431}" type="sibTrans" cxnId="{881AA39B-57B5-4FFB-93E2-A874B7B9AF88}">
      <dgm:prSet/>
      <dgm:spPr/>
    </dgm:pt>
    <dgm:pt modelId="{08EA830C-C58E-4970-9A72-FFDC111A8C06}" type="pres">
      <dgm:prSet presAssocID="{BC86559F-C307-45EC-B326-A2CBF01A74B7}" presName="linear" presStyleCnt="0">
        <dgm:presLayoutVars>
          <dgm:animLvl val="lvl"/>
          <dgm:resizeHandles val="exact"/>
        </dgm:presLayoutVars>
      </dgm:prSet>
      <dgm:spPr/>
    </dgm:pt>
    <dgm:pt modelId="{D3873B4B-4B94-4BEB-B5CA-D86FA938B9C3}" type="pres">
      <dgm:prSet presAssocID="{E9362169-1237-4053-AE5A-9423C7571417}" presName="parentText" presStyleLbl="node1" presStyleIdx="0" presStyleCnt="5">
        <dgm:presLayoutVars>
          <dgm:chMax val="0"/>
          <dgm:bulletEnabled val="1"/>
        </dgm:presLayoutVars>
      </dgm:prSet>
      <dgm:spPr/>
    </dgm:pt>
    <dgm:pt modelId="{871FB348-0677-442B-ABAD-5D069835C849}" type="pres">
      <dgm:prSet presAssocID="{A819FFEE-BE78-4BA5-AA9B-6916AE76E431}" presName="spacer" presStyleCnt="0"/>
      <dgm:spPr/>
    </dgm:pt>
    <dgm:pt modelId="{C6DC5724-BA95-4A25-90B6-FC7B64E3DFE9}" type="pres">
      <dgm:prSet presAssocID="{23D0D323-FFB7-4836-A114-12BBB3259FF8}" presName="parentText" presStyleLbl="node1" presStyleIdx="1" presStyleCnt="5">
        <dgm:presLayoutVars>
          <dgm:chMax val="0"/>
          <dgm:bulletEnabled val="1"/>
        </dgm:presLayoutVars>
      </dgm:prSet>
      <dgm:spPr/>
    </dgm:pt>
    <dgm:pt modelId="{FF6BA066-9711-42D8-AB31-8C33E499DCC2}" type="pres">
      <dgm:prSet presAssocID="{51B1F383-2003-49CC-9B48-C92C9E904B85}" presName="spacer" presStyleCnt="0"/>
      <dgm:spPr/>
    </dgm:pt>
    <dgm:pt modelId="{841E7D78-4C8E-47AB-8F43-304D04323CC8}" type="pres">
      <dgm:prSet presAssocID="{A99F2985-8A83-4444-8C9C-2BA4AF95D9AD}" presName="parentText" presStyleLbl="node1" presStyleIdx="2" presStyleCnt="5">
        <dgm:presLayoutVars>
          <dgm:chMax val="0"/>
          <dgm:bulletEnabled val="1"/>
        </dgm:presLayoutVars>
      </dgm:prSet>
      <dgm:spPr/>
    </dgm:pt>
    <dgm:pt modelId="{EC9F77B9-B04A-4F63-8024-2B4F838E2F4B}" type="pres">
      <dgm:prSet presAssocID="{3B803F2A-DE56-4644-85DA-1FFAF00D1DB5}" presName="spacer" presStyleCnt="0"/>
      <dgm:spPr/>
    </dgm:pt>
    <dgm:pt modelId="{56ABBDFD-8227-45F3-B5BC-1E2182F46840}" type="pres">
      <dgm:prSet presAssocID="{6E6D4413-119B-4931-A81F-9BF119E7E88A}" presName="parentText" presStyleLbl="node1" presStyleIdx="3" presStyleCnt="5">
        <dgm:presLayoutVars>
          <dgm:chMax val="0"/>
          <dgm:bulletEnabled val="1"/>
        </dgm:presLayoutVars>
      </dgm:prSet>
      <dgm:spPr/>
    </dgm:pt>
    <dgm:pt modelId="{3ED160B7-5BFC-4F57-9B85-D7FD3DB485CA}" type="pres">
      <dgm:prSet presAssocID="{2D8EC984-B062-4662-A74B-3F7E6CB26D25}" presName="spacer" presStyleCnt="0"/>
      <dgm:spPr/>
    </dgm:pt>
    <dgm:pt modelId="{13E8E07C-1A48-457C-9DA1-26DD04E8E4AF}" type="pres">
      <dgm:prSet presAssocID="{44B6A455-9A5F-4ED7-B0F7-99CD99D66C9B}" presName="parentText" presStyleLbl="node1" presStyleIdx="4" presStyleCnt="5">
        <dgm:presLayoutVars>
          <dgm:chMax val="0"/>
          <dgm:bulletEnabled val="1"/>
        </dgm:presLayoutVars>
      </dgm:prSet>
      <dgm:spPr/>
    </dgm:pt>
  </dgm:ptLst>
  <dgm:cxnLst>
    <dgm:cxn modelId="{ED67860C-EF72-43C8-A2A8-D669DEAF69CC}" type="presOf" srcId="{BC86559F-C307-45EC-B326-A2CBF01A74B7}" destId="{08EA830C-C58E-4970-9A72-FFDC111A8C06}" srcOrd="0" destOrd="0" presId="urn:microsoft.com/office/officeart/2005/8/layout/vList2"/>
    <dgm:cxn modelId="{DF30792C-A1B4-4A6E-B5C3-E60CEC364696}" srcId="{BC86559F-C307-45EC-B326-A2CBF01A74B7}" destId="{6E6D4413-119B-4931-A81F-9BF119E7E88A}" srcOrd="3" destOrd="0" parTransId="{208D2428-0869-4DC1-BE10-64FC5DC2CB84}" sibTransId="{2D8EC984-B062-4662-A74B-3F7E6CB26D25}"/>
    <dgm:cxn modelId="{FA332A3F-13CF-4C17-8EE8-35B6C028DE05}" srcId="{BC86559F-C307-45EC-B326-A2CBF01A74B7}" destId="{A99F2985-8A83-4444-8C9C-2BA4AF95D9AD}" srcOrd="2" destOrd="0" parTransId="{09B328BC-EDF4-482B-BF56-938C68C5A1C6}" sibTransId="{3B803F2A-DE56-4644-85DA-1FFAF00D1DB5}"/>
    <dgm:cxn modelId="{21FE7A5B-9683-47E8-B21F-8D4C8DCD5B9B}" type="presOf" srcId="{E9362169-1237-4053-AE5A-9423C7571417}" destId="{D3873B4B-4B94-4BEB-B5CA-D86FA938B9C3}" srcOrd="0" destOrd="0" presId="urn:microsoft.com/office/officeart/2005/8/layout/vList2"/>
    <dgm:cxn modelId="{A3456C59-EEBF-4299-A783-A25706128CB5}" type="presOf" srcId="{44B6A455-9A5F-4ED7-B0F7-99CD99D66C9B}" destId="{13E8E07C-1A48-457C-9DA1-26DD04E8E4AF}" srcOrd="0" destOrd="0" presId="urn:microsoft.com/office/officeart/2005/8/layout/vList2"/>
    <dgm:cxn modelId="{5C9CE088-8323-463E-B153-20BECE40A34B}" type="presOf" srcId="{A99F2985-8A83-4444-8C9C-2BA4AF95D9AD}" destId="{841E7D78-4C8E-47AB-8F43-304D04323CC8}" srcOrd="0" destOrd="0" presId="urn:microsoft.com/office/officeart/2005/8/layout/vList2"/>
    <dgm:cxn modelId="{881AA39B-57B5-4FFB-93E2-A874B7B9AF88}" srcId="{BC86559F-C307-45EC-B326-A2CBF01A74B7}" destId="{E9362169-1237-4053-AE5A-9423C7571417}" srcOrd="0" destOrd="0" parTransId="{2F161C74-A21D-4E4C-940A-97BB9B50E7F9}" sibTransId="{A819FFEE-BE78-4BA5-AA9B-6916AE76E431}"/>
    <dgm:cxn modelId="{73C4DFB4-2457-45BE-96BD-95C1C2462E03}" type="presOf" srcId="{23D0D323-FFB7-4836-A114-12BBB3259FF8}" destId="{C6DC5724-BA95-4A25-90B6-FC7B64E3DFE9}" srcOrd="0" destOrd="0" presId="urn:microsoft.com/office/officeart/2005/8/layout/vList2"/>
    <dgm:cxn modelId="{B6ACDCC6-8E1D-419F-AF6F-130D87C70CA0}" srcId="{BC86559F-C307-45EC-B326-A2CBF01A74B7}" destId="{44B6A455-9A5F-4ED7-B0F7-99CD99D66C9B}" srcOrd="4" destOrd="0" parTransId="{587D73BF-2F5D-4548-903A-A30184429576}" sibTransId="{4A1836E6-A5BF-4B57-A671-1B2A6C3F526D}"/>
    <dgm:cxn modelId="{AF2ED9F6-3E7B-4579-9D23-5A8B72B012DE}" type="presOf" srcId="{6E6D4413-119B-4931-A81F-9BF119E7E88A}" destId="{56ABBDFD-8227-45F3-B5BC-1E2182F46840}" srcOrd="0" destOrd="0" presId="urn:microsoft.com/office/officeart/2005/8/layout/vList2"/>
    <dgm:cxn modelId="{8BC925FE-9C90-4025-9E15-C3E31661AC54}" srcId="{BC86559F-C307-45EC-B326-A2CBF01A74B7}" destId="{23D0D323-FFB7-4836-A114-12BBB3259FF8}" srcOrd="1" destOrd="0" parTransId="{F14C43F7-DD6F-4BD5-8B75-92A787C36931}" sibTransId="{51B1F383-2003-49CC-9B48-C92C9E904B85}"/>
    <dgm:cxn modelId="{2C703FAC-F2E1-4C94-AC8F-D05A8CBD5B65}" type="presParOf" srcId="{08EA830C-C58E-4970-9A72-FFDC111A8C06}" destId="{D3873B4B-4B94-4BEB-B5CA-D86FA938B9C3}" srcOrd="0" destOrd="0" presId="urn:microsoft.com/office/officeart/2005/8/layout/vList2"/>
    <dgm:cxn modelId="{43C4AB4F-89FF-4616-8128-5B7F99F50D22}" type="presParOf" srcId="{08EA830C-C58E-4970-9A72-FFDC111A8C06}" destId="{871FB348-0677-442B-ABAD-5D069835C849}" srcOrd="1" destOrd="0" presId="urn:microsoft.com/office/officeart/2005/8/layout/vList2"/>
    <dgm:cxn modelId="{0B74D618-7BAE-41FF-BE10-DDA3C6374868}" type="presParOf" srcId="{08EA830C-C58E-4970-9A72-FFDC111A8C06}" destId="{C6DC5724-BA95-4A25-90B6-FC7B64E3DFE9}" srcOrd="2" destOrd="0" presId="urn:microsoft.com/office/officeart/2005/8/layout/vList2"/>
    <dgm:cxn modelId="{B93AA969-5E86-49F3-BA51-EE6D84160BFE}" type="presParOf" srcId="{08EA830C-C58E-4970-9A72-FFDC111A8C06}" destId="{FF6BA066-9711-42D8-AB31-8C33E499DCC2}" srcOrd="3" destOrd="0" presId="urn:microsoft.com/office/officeart/2005/8/layout/vList2"/>
    <dgm:cxn modelId="{60075ED7-5312-43A6-AF2F-80895F89B741}" type="presParOf" srcId="{08EA830C-C58E-4970-9A72-FFDC111A8C06}" destId="{841E7D78-4C8E-47AB-8F43-304D04323CC8}" srcOrd="4" destOrd="0" presId="urn:microsoft.com/office/officeart/2005/8/layout/vList2"/>
    <dgm:cxn modelId="{C1D45DB0-B810-4E8D-A7B0-C33D592F42A5}" type="presParOf" srcId="{08EA830C-C58E-4970-9A72-FFDC111A8C06}" destId="{EC9F77B9-B04A-4F63-8024-2B4F838E2F4B}" srcOrd="5" destOrd="0" presId="urn:microsoft.com/office/officeart/2005/8/layout/vList2"/>
    <dgm:cxn modelId="{08D2F197-4773-49A4-A019-ADDFA2BAC26B}" type="presParOf" srcId="{08EA830C-C58E-4970-9A72-FFDC111A8C06}" destId="{56ABBDFD-8227-45F3-B5BC-1E2182F46840}" srcOrd="6" destOrd="0" presId="urn:microsoft.com/office/officeart/2005/8/layout/vList2"/>
    <dgm:cxn modelId="{BA9B44F8-F88B-4792-A68C-8D6AFE203D4D}" type="presParOf" srcId="{08EA830C-C58E-4970-9A72-FFDC111A8C06}" destId="{3ED160B7-5BFC-4F57-9B85-D7FD3DB485CA}" srcOrd="7" destOrd="0" presId="urn:microsoft.com/office/officeart/2005/8/layout/vList2"/>
    <dgm:cxn modelId="{84C5BE96-080B-49ED-A413-625C8417CBFA}" type="presParOf" srcId="{08EA830C-C58E-4970-9A72-FFDC111A8C06}" destId="{13E8E07C-1A48-457C-9DA1-26DD04E8E4AF}" srcOrd="8"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9EEF0D-B85F-47A3-B33A-863C328A75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8A9848C-5072-462F-BBE0-7E8D5CB1651A}">
      <dgm:prSet/>
      <dgm:spPr/>
      <dgm:t>
        <a:bodyPr/>
        <a:lstStyle/>
        <a:p>
          <a:pPr>
            <a:lnSpc>
              <a:spcPct val="100000"/>
            </a:lnSpc>
          </a:pPr>
          <a:r>
            <a:rPr lang="en-US"/>
            <a:t>Input layer: The input layer of a CNN receives the raw image data as input. It is usually a rectangular grid of pixels, where each pixel represents a single value of intensity or color.</a:t>
          </a:r>
        </a:p>
      </dgm:t>
    </dgm:pt>
    <dgm:pt modelId="{CA3FF99B-754C-496F-83A4-3567C3E8DF47}" type="parTrans" cxnId="{A3A2DC4F-E4E3-4FBC-AE62-59165B4FFCB3}">
      <dgm:prSet/>
      <dgm:spPr/>
      <dgm:t>
        <a:bodyPr/>
        <a:lstStyle/>
        <a:p>
          <a:endParaRPr lang="en-US"/>
        </a:p>
      </dgm:t>
    </dgm:pt>
    <dgm:pt modelId="{AB481EF8-F022-45EE-A2B5-65A4EDE14404}" type="sibTrans" cxnId="{A3A2DC4F-E4E3-4FBC-AE62-59165B4FFCB3}">
      <dgm:prSet/>
      <dgm:spPr/>
      <dgm:t>
        <a:bodyPr/>
        <a:lstStyle/>
        <a:p>
          <a:endParaRPr lang="en-US"/>
        </a:p>
      </dgm:t>
    </dgm:pt>
    <dgm:pt modelId="{156DDBDA-41C8-4D51-90C4-DCCAF0BD89D1}">
      <dgm:prSet/>
      <dgm:spPr/>
      <dgm:t>
        <a:bodyPr/>
        <a:lstStyle/>
        <a:p>
          <a:pPr>
            <a:lnSpc>
              <a:spcPct val="100000"/>
            </a:lnSpc>
          </a:pPr>
          <a:r>
            <a:rPr lang="en-US"/>
            <a:t>Fully connected layer: The fully connected layer is a traditional neural network layer, which takes the flattened output from the previous layers as input and produces a final classification output. It is responsible for making the final decision about the class of the input image.</a:t>
          </a:r>
        </a:p>
      </dgm:t>
    </dgm:pt>
    <dgm:pt modelId="{06F3023B-EDF1-4492-A68B-7C73FC9D9F0E}" type="parTrans" cxnId="{D01882EC-D8DB-4C09-B317-6CF3FA9ECC4E}">
      <dgm:prSet/>
      <dgm:spPr/>
      <dgm:t>
        <a:bodyPr/>
        <a:lstStyle/>
        <a:p>
          <a:endParaRPr lang="en-US"/>
        </a:p>
      </dgm:t>
    </dgm:pt>
    <dgm:pt modelId="{DD308661-D411-4535-B078-055683284452}" type="sibTrans" cxnId="{D01882EC-D8DB-4C09-B317-6CF3FA9ECC4E}">
      <dgm:prSet/>
      <dgm:spPr/>
      <dgm:t>
        <a:bodyPr/>
        <a:lstStyle/>
        <a:p>
          <a:endParaRPr lang="en-US"/>
        </a:p>
      </dgm:t>
    </dgm:pt>
    <dgm:pt modelId="{2D7D67B6-F640-42EA-8628-094150A21C98}">
      <dgm:prSet/>
      <dgm:spPr/>
      <dgm:t>
        <a:bodyPr/>
        <a:lstStyle/>
        <a:p>
          <a:pPr rtl="0">
            <a:lnSpc>
              <a:spcPct val="100000"/>
            </a:lnSpc>
          </a:pPr>
          <a:r>
            <a:rPr lang="en-US"/>
            <a:t>Backpropagation: The backpropagation algorithm is used to train the CNN. It involves computing the gradients of the loss function with respect to the parameters of the network and using them to update the parameters via stochastic gradient descent.</a:t>
          </a:r>
          <a:r>
            <a:rPr lang="en-US">
              <a:latin typeface="Avenir Next LT Pro"/>
            </a:rPr>
            <a:t> </a:t>
          </a:r>
          <a:endParaRPr lang="en-US"/>
        </a:p>
      </dgm:t>
    </dgm:pt>
    <dgm:pt modelId="{7B3F2317-776B-4FC5-AE48-79FDCEEE3D1A}" type="parTrans" cxnId="{B1B2D8FA-80AC-4628-B647-F4127C8F79F5}">
      <dgm:prSet/>
      <dgm:spPr/>
      <dgm:t>
        <a:bodyPr/>
        <a:lstStyle/>
        <a:p>
          <a:endParaRPr lang="en-US"/>
        </a:p>
      </dgm:t>
    </dgm:pt>
    <dgm:pt modelId="{583FD04B-46C8-4F1B-9F93-2B9C0A09223D}" type="sibTrans" cxnId="{B1B2D8FA-80AC-4628-B647-F4127C8F79F5}">
      <dgm:prSet/>
      <dgm:spPr/>
      <dgm:t>
        <a:bodyPr/>
        <a:lstStyle/>
        <a:p>
          <a:endParaRPr lang="en-US"/>
        </a:p>
      </dgm:t>
    </dgm:pt>
    <dgm:pt modelId="{A9789FF7-4CF6-47B2-BC43-0FC5269D6DB5}">
      <dgm:prSet phldr="0"/>
      <dgm:spPr/>
      <dgm:t>
        <a:bodyPr/>
        <a:lstStyle/>
        <a:p>
          <a:pPr>
            <a:lnSpc>
              <a:spcPct val="100000"/>
            </a:lnSpc>
          </a:pPr>
          <a:r>
            <a:rPr lang="en-US"/>
            <a:t>Pooling layer: The pooling layer is used to downsample the feature maps obtained from the convolutional layer. It helps to reduce the spatial size of the feature maps while preserving their important features.</a:t>
          </a:r>
          <a:endParaRPr lang="en-GB"/>
        </a:p>
      </dgm:t>
    </dgm:pt>
    <dgm:pt modelId="{07385A2C-F018-4B87-9354-851309065E24}" type="parTrans" cxnId="{DE116D59-A315-4CC3-A44D-7C7E821F9D34}">
      <dgm:prSet/>
      <dgm:spPr/>
    </dgm:pt>
    <dgm:pt modelId="{194DACFA-7B8B-4D91-B036-5D53E79EC879}" type="sibTrans" cxnId="{DE116D59-A315-4CC3-A44D-7C7E821F9D34}">
      <dgm:prSet/>
      <dgm:spPr/>
    </dgm:pt>
    <dgm:pt modelId="{6D27E62A-5471-41F6-884F-6BF09EB0367E}">
      <dgm:prSet phldr="0"/>
      <dgm:spPr/>
      <dgm:t>
        <a:bodyPr/>
        <a:lstStyle/>
        <a:p>
          <a:pPr>
            <a:lnSpc>
              <a:spcPct val="100000"/>
            </a:lnSpc>
          </a:pPr>
          <a:r>
            <a:rPr lang="en-US"/>
            <a:t>Convolutional layer: The convolutional layer is responsible for extracting features from the input image. It consists of a set of learnable filters, which convolve over the input image to produce a set of feature maps.</a:t>
          </a:r>
          <a:endParaRPr lang="en-GB"/>
        </a:p>
      </dgm:t>
    </dgm:pt>
    <dgm:pt modelId="{CA212D2C-778E-4060-8A98-10F825E5A517}" type="parTrans" cxnId="{E5D11FDA-5A12-4397-873A-8A0B3273C373}">
      <dgm:prSet/>
      <dgm:spPr/>
    </dgm:pt>
    <dgm:pt modelId="{5577FE83-A263-4938-B11C-F30748B966A9}" type="sibTrans" cxnId="{E5D11FDA-5A12-4397-873A-8A0B3273C373}">
      <dgm:prSet/>
      <dgm:spPr/>
    </dgm:pt>
    <dgm:pt modelId="{A7E8FDE4-59FA-4BB3-907D-CAAB5BB496BD}" type="pres">
      <dgm:prSet presAssocID="{7B9EEF0D-B85F-47A3-B33A-863C328A7585}" presName="root" presStyleCnt="0">
        <dgm:presLayoutVars>
          <dgm:dir/>
          <dgm:resizeHandles val="exact"/>
        </dgm:presLayoutVars>
      </dgm:prSet>
      <dgm:spPr/>
    </dgm:pt>
    <dgm:pt modelId="{4E8FDA8D-2DCF-442F-959D-ABE7695AEB01}" type="pres">
      <dgm:prSet presAssocID="{F8A9848C-5072-462F-BBE0-7E8D5CB1651A}" presName="compNode" presStyleCnt="0"/>
      <dgm:spPr/>
    </dgm:pt>
    <dgm:pt modelId="{32A4B870-6313-4653-A3AC-1A31BF8F3D41}" type="pres">
      <dgm:prSet presAssocID="{F8A9848C-5072-462F-BBE0-7E8D5CB1651A}" presName="bgRect" presStyleLbl="bgShp" presStyleIdx="0" presStyleCnt="5"/>
      <dgm:spPr/>
    </dgm:pt>
    <dgm:pt modelId="{53EA051F-D603-49EB-9D5E-5F3B45BAA1E0}" type="pres">
      <dgm:prSet presAssocID="{F8A9848C-5072-462F-BBE0-7E8D5CB1651A}"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ckmark"/>
        </a:ext>
      </dgm:extLst>
    </dgm:pt>
    <dgm:pt modelId="{C85FF544-2D98-4A65-9514-9C47295C9AF4}" type="pres">
      <dgm:prSet presAssocID="{F8A9848C-5072-462F-BBE0-7E8D5CB1651A}" presName="spaceRect" presStyleCnt="0"/>
      <dgm:spPr/>
    </dgm:pt>
    <dgm:pt modelId="{0D0C74B4-F4AE-4488-AD92-10B99AD664CE}" type="pres">
      <dgm:prSet presAssocID="{F8A9848C-5072-462F-BBE0-7E8D5CB1651A}" presName="parTx" presStyleLbl="revTx" presStyleIdx="0" presStyleCnt="5">
        <dgm:presLayoutVars>
          <dgm:chMax val="0"/>
          <dgm:chPref val="0"/>
        </dgm:presLayoutVars>
      </dgm:prSet>
      <dgm:spPr/>
    </dgm:pt>
    <dgm:pt modelId="{F9F6E8B6-148A-4DDF-A723-9AAE576C13BA}" type="pres">
      <dgm:prSet presAssocID="{AB481EF8-F022-45EE-A2B5-65A4EDE14404}" presName="sibTrans" presStyleCnt="0"/>
      <dgm:spPr/>
    </dgm:pt>
    <dgm:pt modelId="{B601AE01-ED15-4E84-91BD-891211457076}" type="pres">
      <dgm:prSet presAssocID="{6D27E62A-5471-41F6-884F-6BF09EB0367E}" presName="compNode" presStyleCnt="0"/>
      <dgm:spPr/>
    </dgm:pt>
    <dgm:pt modelId="{28C95BDA-BF60-48E2-8EEE-CE55D5305684}" type="pres">
      <dgm:prSet presAssocID="{6D27E62A-5471-41F6-884F-6BF09EB0367E}" presName="bgRect" presStyleLbl="bgShp" presStyleIdx="1" presStyleCnt="5"/>
      <dgm:spPr/>
    </dgm:pt>
    <dgm:pt modelId="{8202ABC1-3EE5-4981-A571-BBEC816407D6}" type="pres">
      <dgm:prSet presAssocID="{6D27E62A-5471-41F6-884F-6BF09EB0367E}" presName="iconRect" presStyleLbl="node1" presStyleIdx="1" presStyleCnt="5"/>
      <dgm:spPr/>
    </dgm:pt>
    <dgm:pt modelId="{CEA3B2F5-C65F-4DF0-B768-F322B58568F2}" type="pres">
      <dgm:prSet presAssocID="{6D27E62A-5471-41F6-884F-6BF09EB0367E}" presName="spaceRect" presStyleCnt="0"/>
      <dgm:spPr/>
    </dgm:pt>
    <dgm:pt modelId="{E04521A7-D19E-47A9-98CE-617566BAAEE6}" type="pres">
      <dgm:prSet presAssocID="{6D27E62A-5471-41F6-884F-6BF09EB0367E}" presName="parTx" presStyleLbl="revTx" presStyleIdx="1" presStyleCnt="5">
        <dgm:presLayoutVars>
          <dgm:chMax val="0"/>
          <dgm:chPref val="0"/>
        </dgm:presLayoutVars>
      </dgm:prSet>
      <dgm:spPr/>
    </dgm:pt>
    <dgm:pt modelId="{1D32101D-E585-4FAB-B803-A745DE9C0FFA}" type="pres">
      <dgm:prSet presAssocID="{5577FE83-A263-4938-B11C-F30748B966A9}" presName="sibTrans" presStyleCnt="0"/>
      <dgm:spPr/>
    </dgm:pt>
    <dgm:pt modelId="{1A2BFE11-3BC1-4407-B96D-C58B905FE13C}" type="pres">
      <dgm:prSet presAssocID="{A9789FF7-4CF6-47B2-BC43-0FC5269D6DB5}" presName="compNode" presStyleCnt="0"/>
      <dgm:spPr/>
    </dgm:pt>
    <dgm:pt modelId="{2969FCF5-5C1F-4646-89BB-9F5163C64381}" type="pres">
      <dgm:prSet presAssocID="{A9789FF7-4CF6-47B2-BC43-0FC5269D6DB5}" presName="bgRect" presStyleLbl="bgShp" presStyleIdx="2" presStyleCnt="5"/>
      <dgm:spPr/>
    </dgm:pt>
    <dgm:pt modelId="{41B06DCE-38A9-4C73-BC97-21DA07C5FB71}" type="pres">
      <dgm:prSet presAssocID="{A9789FF7-4CF6-47B2-BC43-0FC5269D6DB5}" presName="iconRect" presStyleLbl="node1" presStyleIdx="2" presStyleCnt="5"/>
      <dgm:spPr/>
    </dgm:pt>
    <dgm:pt modelId="{3270228A-A82F-45A6-8C45-5754C9D93851}" type="pres">
      <dgm:prSet presAssocID="{A9789FF7-4CF6-47B2-BC43-0FC5269D6DB5}" presName="spaceRect" presStyleCnt="0"/>
      <dgm:spPr/>
    </dgm:pt>
    <dgm:pt modelId="{652D5F31-4E82-40A5-8F8A-F9AC1C36E916}" type="pres">
      <dgm:prSet presAssocID="{A9789FF7-4CF6-47B2-BC43-0FC5269D6DB5}" presName="parTx" presStyleLbl="revTx" presStyleIdx="2" presStyleCnt="5">
        <dgm:presLayoutVars>
          <dgm:chMax val="0"/>
          <dgm:chPref val="0"/>
        </dgm:presLayoutVars>
      </dgm:prSet>
      <dgm:spPr/>
    </dgm:pt>
    <dgm:pt modelId="{C8DBD06D-30BB-4783-A7AF-42FE77B71597}" type="pres">
      <dgm:prSet presAssocID="{194DACFA-7B8B-4D91-B036-5D53E79EC879}" presName="sibTrans" presStyleCnt="0"/>
      <dgm:spPr/>
    </dgm:pt>
    <dgm:pt modelId="{0A65D2F2-D5AE-4565-B1D3-E547F6F6D711}" type="pres">
      <dgm:prSet presAssocID="{156DDBDA-41C8-4D51-90C4-DCCAF0BD89D1}" presName="compNode" presStyleCnt="0"/>
      <dgm:spPr/>
    </dgm:pt>
    <dgm:pt modelId="{90F300B8-EC48-454F-9569-1122E8FD5459}" type="pres">
      <dgm:prSet presAssocID="{156DDBDA-41C8-4D51-90C4-DCCAF0BD89D1}" presName="bgRect" presStyleLbl="bgShp" presStyleIdx="3" presStyleCnt="5"/>
      <dgm:spPr/>
    </dgm:pt>
    <dgm:pt modelId="{46573B50-8D1B-4C31-AD00-95138F874B1A}" type="pres">
      <dgm:prSet presAssocID="{156DDBDA-41C8-4D51-90C4-DCCAF0BD89D1}" presName="iconRect" presStyleLbl="node1" presStyleIdx="3"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54783701-F0BE-45E6-A227-C3EF97DE3C21}" type="pres">
      <dgm:prSet presAssocID="{156DDBDA-41C8-4D51-90C4-DCCAF0BD89D1}" presName="spaceRect" presStyleCnt="0"/>
      <dgm:spPr/>
    </dgm:pt>
    <dgm:pt modelId="{6C5D6710-628B-4B52-9A87-9DA5B6F59AF0}" type="pres">
      <dgm:prSet presAssocID="{156DDBDA-41C8-4D51-90C4-DCCAF0BD89D1}" presName="parTx" presStyleLbl="revTx" presStyleIdx="3" presStyleCnt="5">
        <dgm:presLayoutVars>
          <dgm:chMax val="0"/>
          <dgm:chPref val="0"/>
        </dgm:presLayoutVars>
      </dgm:prSet>
      <dgm:spPr/>
    </dgm:pt>
    <dgm:pt modelId="{BE268860-6BC7-4FEB-B409-C31510A4451E}" type="pres">
      <dgm:prSet presAssocID="{DD308661-D411-4535-B078-055683284452}" presName="sibTrans" presStyleCnt="0"/>
      <dgm:spPr/>
    </dgm:pt>
    <dgm:pt modelId="{1B03DF21-3E02-4731-9412-FF8DBC2925BF}" type="pres">
      <dgm:prSet presAssocID="{2D7D67B6-F640-42EA-8628-094150A21C98}" presName="compNode" presStyleCnt="0"/>
      <dgm:spPr/>
    </dgm:pt>
    <dgm:pt modelId="{BE64CC46-B7B0-46FD-BDBD-E95CBB6038C1}" type="pres">
      <dgm:prSet presAssocID="{2D7D67B6-F640-42EA-8628-094150A21C98}" presName="bgRect" presStyleLbl="bgShp" presStyleIdx="4" presStyleCnt="5"/>
      <dgm:spPr/>
    </dgm:pt>
    <dgm:pt modelId="{367AEB94-47A5-4D24-9454-2557236C2C7E}" type="pres">
      <dgm:prSet presAssocID="{2D7D67B6-F640-42EA-8628-094150A21C98}" presName="icon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57D0BC40-00E2-4CF5-8BCE-2F0A8921F6D7}" type="pres">
      <dgm:prSet presAssocID="{2D7D67B6-F640-42EA-8628-094150A21C98}" presName="spaceRect" presStyleCnt="0"/>
      <dgm:spPr/>
    </dgm:pt>
    <dgm:pt modelId="{CEBB394E-C841-4A65-ADBC-246B2F4F6F02}" type="pres">
      <dgm:prSet presAssocID="{2D7D67B6-F640-42EA-8628-094150A21C98}" presName="parTx" presStyleLbl="revTx" presStyleIdx="4" presStyleCnt="5">
        <dgm:presLayoutVars>
          <dgm:chMax val="0"/>
          <dgm:chPref val="0"/>
        </dgm:presLayoutVars>
      </dgm:prSet>
      <dgm:spPr/>
    </dgm:pt>
  </dgm:ptLst>
  <dgm:cxnLst>
    <dgm:cxn modelId="{E41AC323-037A-49F8-BCC4-D5C4257EACCE}" type="presOf" srcId="{7B9EEF0D-B85F-47A3-B33A-863C328A7585}" destId="{A7E8FDE4-59FA-4BB3-907D-CAAB5BB496BD}" srcOrd="0" destOrd="0" presId="urn:microsoft.com/office/officeart/2018/2/layout/IconVerticalSolidList"/>
    <dgm:cxn modelId="{1E586038-9B1A-478A-BE60-8C0974AC640F}" type="presOf" srcId="{2D7D67B6-F640-42EA-8628-094150A21C98}" destId="{CEBB394E-C841-4A65-ADBC-246B2F4F6F02}" srcOrd="0" destOrd="0" presId="urn:microsoft.com/office/officeart/2018/2/layout/IconVerticalSolidList"/>
    <dgm:cxn modelId="{A3A2DC4F-E4E3-4FBC-AE62-59165B4FFCB3}" srcId="{7B9EEF0D-B85F-47A3-B33A-863C328A7585}" destId="{F8A9848C-5072-462F-BBE0-7E8D5CB1651A}" srcOrd="0" destOrd="0" parTransId="{CA3FF99B-754C-496F-83A4-3567C3E8DF47}" sibTransId="{AB481EF8-F022-45EE-A2B5-65A4EDE14404}"/>
    <dgm:cxn modelId="{DE116D59-A315-4CC3-A44D-7C7E821F9D34}" srcId="{7B9EEF0D-B85F-47A3-B33A-863C328A7585}" destId="{A9789FF7-4CF6-47B2-BC43-0FC5269D6DB5}" srcOrd="2" destOrd="0" parTransId="{07385A2C-F018-4B87-9354-851309065E24}" sibTransId="{194DACFA-7B8B-4D91-B036-5D53E79EC879}"/>
    <dgm:cxn modelId="{A7703A7C-F60E-4569-82A8-38B1A5A143FB}" type="presOf" srcId="{A9789FF7-4CF6-47B2-BC43-0FC5269D6DB5}" destId="{652D5F31-4E82-40A5-8F8A-F9AC1C36E916}" srcOrd="0" destOrd="0" presId="urn:microsoft.com/office/officeart/2018/2/layout/IconVerticalSolidList"/>
    <dgm:cxn modelId="{CDC31492-3156-479D-967C-9AE403E08373}" type="presOf" srcId="{F8A9848C-5072-462F-BBE0-7E8D5CB1651A}" destId="{0D0C74B4-F4AE-4488-AD92-10B99AD664CE}" srcOrd="0" destOrd="0" presId="urn:microsoft.com/office/officeart/2018/2/layout/IconVerticalSolidList"/>
    <dgm:cxn modelId="{52A570A5-8C1E-46AC-B519-FC65D4D2AE5A}" type="presOf" srcId="{6D27E62A-5471-41F6-884F-6BF09EB0367E}" destId="{E04521A7-D19E-47A9-98CE-617566BAAEE6}" srcOrd="0" destOrd="0" presId="urn:microsoft.com/office/officeart/2018/2/layout/IconVerticalSolidList"/>
    <dgm:cxn modelId="{15B5B6D4-45EE-401E-AF71-FD801706B7D7}" type="presOf" srcId="{156DDBDA-41C8-4D51-90C4-DCCAF0BD89D1}" destId="{6C5D6710-628B-4B52-9A87-9DA5B6F59AF0}" srcOrd="0" destOrd="0" presId="urn:microsoft.com/office/officeart/2018/2/layout/IconVerticalSolidList"/>
    <dgm:cxn modelId="{E5D11FDA-5A12-4397-873A-8A0B3273C373}" srcId="{7B9EEF0D-B85F-47A3-B33A-863C328A7585}" destId="{6D27E62A-5471-41F6-884F-6BF09EB0367E}" srcOrd="1" destOrd="0" parTransId="{CA212D2C-778E-4060-8A98-10F825E5A517}" sibTransId="{5577FE83-A263-4938-B11C-F30748B966A9}"/>
    <dgm:cxn modelId="{D01882EC-D8DB-4C09-B317-6CF3FA9ECC4E}" srcId="{7B9EEF0D-B85F-47A3-B33A-863C328A7585}" destId="{156DDBDA-41C8-4D51-90C4-DCCAF0BD89D1}" srcOrd="3" destOrd="0" parTransId="{06F3023B-EDF1-4492-A68B-7C73FC9D9F0E}" sibTransId="{DD308661-D411-4535-B078-055683284452}"/>
    <dgm:cxn modelId="{B1B2D8FA-80AC-4628-B647-F4127C8F79F5}" srcId="{7B9EEF0D-B85F-47A3-B33A-863C328A7585}" destId="{2D7D67B6-F640-42EA-8628-094150A21C98}" srcOrd="4" destOrd="0" parTransId="{7B3F2317-776B-4FC5-AE48-79FDCEEE3D1A}" sibTransId="{583FD04B-46C8-4F1B-9F93-2B9C0A09223D}"/>
    <dgm:cxn modelId="{01D737FB-9921-441F-B128-D52908BE9A55}" type="presParOf" srcId="{A7E8FDE4-59FA-4BB3-907D-CAAB5BB496BD}" destId="{4E8FDA8D-2DCF-442F-959D-ABE7695AEB01}" srcOrd="0" destOrd="0" presId="urn:microsoft.com/office/officeart/2018/2/layout/IconVerticalSolidList"/>
    <dgm:cxn modelId="{83504B26-7C44-44E9-A3E7-DF30A494F421}" type="presParOf" srcId="{4E8FDA8D-2DCF-442F-959D-ABE7695AEB01}" destId="{32A4B870-6313-4653-A3AC-1A31BF8F3D41}" srcOrd="0" destOrd="0" presId="urn:microsoft.com/office/officeart/2018/2/layout/IconVerticalSolidList"/>
    <dgm:cxn modelId="{C5386379-A575-4F71-929D-371AA6609FEA}" type="presParOf" srcId="{4E8FDA8D-2DCF-442F-959D-ABE7695AEB01}" destId="{53EA051F-D603-49EB-9D5E-5F3B45BAA1E0}" srcOrd="1" destOrd="0" presId="urn:microsoft.com/office/officeart/2018/2/layout/IconVerticalSolidList"/>
    <dgm:cxn modelId="{F5B2CCA0-3DA1-49A2-8265-41C25566CFCA}" type="presParOf" srcId="{4E8FDA8D-2DCF-442F-959D-ABE7695AEB01}" destId="{C85FF544-2D98-4A65-9514-9C47295C9AF4}" srcOrd="2" destOrd="0" presId="urn:microsoft.com/office/officeart/2018/2/layout/IconVerticalSolidList"/>
    <dgm:cxn modelId="{0A1EAEB6-802B-499B-92EF-BFA5E4B6E6FD}" type="presParOf" srcId="{4E8FDA8D-2DCF-442F-959D-ABE7695AEB01}" destId="{0D0C74B4-F4AE-4488-AD92-10B99AD664CE}" srcOrd="3" destOrd="0" presId="urn:microsoft.com/office/officeart/2018/2/layout/IconVerticalSolidList"/>
    <dgm:cxn modelId="{15918925-E093-4C8F-BE39-CD5742E176CB}" type="presParOf" srcId="{A7E8FDE4-59FA-4BB3-907D-CAAB5BB496BD}" destId="{F9F6E8B6-148A-4DDF-A723-9AAE576C13BA}" srcOrd="1" destOrd="0" presId="urn:microsoft.com/office/officeart/2018/2/layout/IconVerticalSolidList"/>
    <dgm:cxn modelId="{EBAF55C2-B8C9-4456-886A-558FCA1655E0}" type="presParOf" srcId="{A7E8FDE4-59FA-4BB3-907D-CAAB5BB496BD}" destId="{B601AE01-ED15-4E84-91BD-891211457076}" srcOrd="2" destOrd="0" presId="urn:microsoft.com/office/officeart/2018/2/layout/IconVerticalSolidList"/>
    <dgm:cxn modelId="{FB7C3948-5B78-4056-BF02-94DE34C6C317}" type="presParOf" srcId="{B601AE01-ED15-4E84-91BD-891211457076}" destId="{28C95BDA-BF60-48E2-8EEE-CE55D5305684}" srcOrd="0" destOrd="0" presId="urn:microsoft.com/office/officeart/2018/2/layout/IconVerticalSolidList"/>
    <dgm:cxn modelId="{B4D4AE6E-0C84-42B6-B332-2AF148C3AA64}" type="presParOf" srcId="{B601AE01-ED15-4E84-91BD-891211457076}" destId="{8202ABC1-3EE5-4981-A571-BBEC816407D6}" srcOrd="1" destOrd="0" presId="urn:microsoft.com/office/officeart/2018/2/layout/IconVerticalSolidList"/>
    <dgm:cxn modelId="{F2DC6A86-0BED-40AD-98B0-E080516DD84E}" type="presParOf" srcId="{B601AE01-ED15-4E84-91BD-891211457076}" destId="{CEA3B2F5-C65F-4DF0-B768-F322B58568F2}" srcOrd="2" destOrd="0" presId="urn:microsoft.com/office/officeart/2018/2/layout/IconVerticalSolidList"/>
    <dgm:cxn modelId="{F13BF5A9-3034-4538-8568-DE28693E1119}" type="presParOf" srcId="{B601AE01-ED15-4E84-91BD-891211457076}" destId="{E04521A7-D19E-47A9-98CE-617566BAAEE6}" srcOrd="3" destOrd="0" presId="urn:microsoft.com/office/officeart/2018/2/layout/IconVerticalSolidList"/>
    <dgm:cxn modelId="{42A260DB-893C-43DC-851D-45B67A275651}" type="presParOf" srcId="{A7E8FDE4-59FA-4BB3-907D-CAAB5BB496BD}" destId="{1D32101D-E585-4FAB-B803-A745DE9C0FFA}" srcOrd="3" destOrd="0" presId="urn:microsoft.com/office/officeart/2018/2/layout/IconVerticalSolidList"/>
    <dgm:cxn modelId="{CB2035FA-26F8-4626-BCCE-C23B33EAD30C}" type="presParOf" srcId="{A7E8FDE4-59FA-4BB3-907D-CAAB5BB496BD}" destId="{1A2BFE11-3BC1-4407-B96D-C58B905FE13C}" srcOrd="4" destOrd="0" presId="urn:microsoft.com/office/officeart/2018/2/layout/IconVerticalSolidList"/>
    <dgm:cxn modelId="{20A1A311-D124-4624-B232-E07CAE244283}" type="presParOf" srcId="{1A2BFE11-3BC1-4407-B96D-C58B905FE13C}" destId="{2969FCF5-5C1F-4646-89BB-9F5163C64381}" srcOrd="0" destOrd="0" presId="urn:microsoft.com/office/officeart/2018/2/layout/IconVerticalSolidList"/>
    <dgm:cxn modelId="{52BF3EE7-F214-47A5-BB36-3B0829D88EF8}" type="presParOf" srcId="{1A2BFE11-3BC1-4407-B96D-C58B905FE13C}" destId="{41B06DCE-38A9-4C73-BC97-21DA07C5FB71}" srcOrd="1" destOrd="0" presId="urn:microsoft.com/office/officeart/2018/2/layout/IconVerticalSolidList"/>
    <dgm:cxn modelId="{0421B078-AF4A-4731-8A74-2E0B981B697C}" type="presParOf" srcId="{1A2BFE11-3BC1-4407-B96D-C58B905FE13C}" destId="{3270228A-A82F-45A6-8C45-5754C9D93851}" srcOrd="2" destOrd="0" presId="urn:microsoft.com/office/officeart/2018/2/layout/IconVerticalSolidList"/>
    <dgm:cxn modelId="{829F605F-C543-4665-B479-F71930DF65C3}" type="presParOf" srcId="{1A2BFE11-3BC1-4407-B96D-C58B905FE13C}" destId="{652D5F31-4E82-40A5-8F8A-F9AC1C36E916}" srcOrd="3" destOrd="0" presId="urn:microsoft.com/office/officeart/2018/2/layout/IconVerticalSolidList"/>
    <dgm:cxn modelId="{F116A771-DC8A-4C52-8ED6-5BFC782BEDBF}" type="presParOf" srcId="{A7E8FDE4-59FA-4BB3-907D-CAAB5BB496BD}" destId="{C8DBD06D-30BB-4783-A7AF-42FE77B71597}" srcOrd="5" destOrd="0" presId="urn:microsoft.com/office/officeart/2018/2/layout/IconVerticalSolidList"/>
    <dgm:cxn modelId="{F6A35A4F-111E-4F79-85AB-3CD0DDA0C368}" type="presParOf" srcId="{A7E8FDE4-59FA-4BB3-907D-CAAB5BB496BD}" destId="{0A65D2F2-D5AE-4565-B1D3-E547F6F6D711}" srcOrd="6" destOrd="0" presId="urn:microsoft.com/office/officeart/2018/2/layout/IconVerticalSolidList"/>
    <dgm:cxn modelId="{3C11BF70-0AB9-42C8-A5E6-54E81B4D3B48}" type="presParOf" srcId="{0A65D2F2-D5AE-4565-B1D3-E547F6F6D711}" destId="{90F300B8-EC48-454F-9569-1122E8FD5459}" srcOrd="0" destOrd="0" presId="urn:microsoft.com/office/officeart/2018/2/layout/IconVerticalSolidList"/>
    <dgm:cxn modelId="{E1EA0484-17FC-4D8E-AD89-63D4D9E470FD}" type="presParOf" srcId="{0A65D2F2-D5AE-4565-B1D3-E547F6F6D711}" destId="{46573B50-8D1B-4C31-AD00-95138F874B1A}" srcOrd="1" destOrd="0" presId="urn:microsoft.com/office/officeart/2018/2/layout/IconVerticalSolidList"/>
    <dgm:cxn modelId="{B9CE3583-E174-4CC0-B723-73045436C5E2}" type="presParOf" srcId="{0A65D2F2-D5AE-4565-B1D3-E547F6F6D711}" destId="{54783701-F0BE-45E6-A227-C3EF97DE3C21}" srcOrd="2" destOrd="0" presId="urn:microsoft.com/office/officeart/2018/2/layout/IconVerticalSolidList"/>
    <dgm:cxn modelId="{C118D8BE-6F15-420B-9901-9A1A3CF77163}" type="presParOf" srcId="{0A65D2F2-D5AE-4565-B1D3-E547F6F6D711}" destId="{6C5D6710-628B-4B52-9A87-9DA5B6F59AF0}" srcOrd="3" destOrd="0" presId="urn:microsoft.com/office/officeart/2018/2/layout/IconVerticalSolidList"/>
    <dgm:cxn modelId="{DF518DB5-A4CD-4D4C-9821-1B48C1E4BF45}" type="presParOf" srcId="{A7E8FDE4-59FA-4BB3-907D-CAAB5BB496BD}" destId="{BE268860-6BC7-4FEB-B409-C31510A4451E}" srcOrd="7" destOrd="0" presId="urn:microsoft.com/office/officeart/2018/2/layout/IconVerticalSolidList"/>
    <dgm:cxn modelId="{C0809491-B820-43C7-B71A-81BD9133051F}" type="presParOf" srcId="{A7E8FDE4-59FA-4BB3-907D-CAAB5BB496BD}" destId="{1B03DF21-3E02-4731-9412-FF8DBC2925BF}" srcOrd="8" destOrd="0" presId="urn:microsoft.com/office/officeart/2018/2/layout/IconVerticalSolidList"/>
    <dgm:cxn modelId="{C79D054F-F587-4E4B-ABD2-DC05BCA53100}" type="presParOf" srcId="{1B03DF21-3E02-4731-9412-FF8DBC2925BF}" destId="{BE64CC46-B7B0-46FD-BDBD-E95CBB6038C1}" srcOrd="0" destOrd="0" presId="urn:microsoft.com/office/officeart/2018/2/layout/IconVerticalSolidList"/>
    <dgm:cxn modelId="{77EC682D-5767-4EDD-8066-0003B5D9861C}" type="presParOf" srcId="{1B03DF21-3E02-4731-9412-FF8DBC2925BF}" destId="{367AEB94-47A5-4D24-9454-2557236C2C7E}" srcOrd="1" destOrd="0" presId="urn:microsoft.com/office/officeart/2018/2/layout/IconVerticalSolidList"/>
    <dgm:cxn modelId="{F0276533-37F6-4442-A667-BAA94AA5916D}" type="presParOf" srcId="{1B03DF21-3E02-4731-9412-FF8DBC2925BF}" destId="{57D0BC40-00E2-4CF5-8BCE-2F0A8921F6D7}" srcOrd="2" destOrd="0" presId="urn:microsoft.com/office/officeart/2018/2/layout/IconVerticalSolidList"/>
    <dgm:cxn modelId="{3A0A4962-679E-4064-A0ED-7C141F22CE78}" type="presParOf" srcId="{1B03DF21-3E02-4731-9412-FF8DBC2925BF}" destId="{CEBB394E-C841-4A65-ADBC-246B2F4F6F0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9EEF0D-B85F-47A3-B33A-863C328A758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D7D67B6-F640-42EA-8628-094150A21C98}">
      <dgm:prSet/>
      <dgm:spPr/>
      <dgm:t>
        <a:bodyPr/>
        <a:lstStyle/>
        <a:p>
          <a:pPr>
            <a:lnSpc>
              <a:spcPct val="100000"/>
            </a:lnSpc>
          </a:pPr>
          <a:r>
            <a:rPr lang="en-US"/>
            <a:t>It applies a set of filters (also known as kernels or weights) to the input data.</a:t>
          </a:r>
          <a:endParaRPr lang="en-US">
            <a:cs typeface="Calibri"/>
          </a:endParaRPr>
        </a:p>
      </dgm:t>
    </dgm:pt>
    <dgm:pt modelId="{7B3F2317-776B-4FC5-AE48-79FDCEEE3D1A}" type="parTrans" cxnId="{B1B2D8FA-80AC-4628-B647-F4127C8F79F5}">
      <dgm:prSet/>
      <dgm:spPr/>
      <dgm:t>
        <a:bodyPr/>
        <a:lstStyle/>
        <a:p>
          <a:endParaRPr lang="en-US"/>
        </a:p>
      </dgm:t>
    </dgm:pt>
    <dgm:pt modelId="{583FD04B-46C8-4F1B-9F93-2B9C0A09223D}" type="sibTrans" cxnId="{B1B2D8FA-80AC-4628-B647-F4127C8F79F5}">
      <dgm:prSet/>
      <dgm:spPr/>
      <dgm:t>
        <a:bodyPr/>
        <a:lstStyle/>
        <a:p>
          <a:endParaRPr lang="en-US"/>
        </a:p>
      </dgm:t>
    </dgm:pt>
    <dgm:pt modelId="{B285DA43-C298-495D-9E46-D402A31038F7}">
      <dgm:prSet/>
      <dgm:spPr/>
      <dgm:t>
        <a:bodyPr/>
        <a:lstStyle/>
        <a:p>
          <a:pPr>
            <a:lnSpc>
              <a:spcPct val="100000"/>
            </a:lnSpc>
          </a:pPr>
          <a:r>
            <a:rPr lang="en-US"/>
            <a:t>Each filter convolves with the input data to produce a feature </a:t>
          </a:r>
          <a:r>
            <a:rPr lang="en-US">
              <a:latin typeface="Avenir Next LT Pro"/>
            </a:rPr>
            <a:t>map capturing</a:t>
          </a:r>
          <a:r>
            <a:rPr lang="en-US"/>
            <a:t> the presence of specific features in the input data.</a:t>
          </a:r>
        </a:p>
      </dgm:t>
    </dgm:pt>
    <dgm:pt modelId="{4CAB1CC4-A43E-4B34-98C4-CBCF4F9A7939}" type="parTrans" cxnId="{5D3A3969-6C50-4992-9C94-B62FD0A1C905}">
      <dgm:prSet/>
      <dgm:spPr/>
      <dgm:t>
        <a:bodyPr/>
        <a:lstStyle/>
        <a:p>
          <a:endParaRPr lang="en-US"/>
        </a:p>
      </dgm:t>
    </dgm:pt>
    <dgm:pt modelId="{9ADB2ADD-A67C-4D5A-85F7-EB01D120A397}" type="sibTrans" cxnId="{5D3A3969-6C50-4992-9C94-B62FD0A1C905}">
      <dgm:prSet/>
      <dgm:spPr/>
      <dgm:t>
        <a:bodyPr/>
        <a:lstStyle/>
        <a:p>
          <a:endParaRPr lang="en-US"/>
        </a:p>
      </dgm:t>
    </dgm:pt>
    <dgm:pt modelId="{97F1B872-D258-4394-9FF1-4EC628088041}">
      <dgm:prSet phldr="0"/>
      <dgm:spPr/>
      <dgm:t>
        <a:bodyPr/>
        <a:lstStyle/>
        <a:p>
          <a:pPr>
            <a:lnSpc>
              <a:spcPct val="100000"/>
            </a:lnSpc>
          </a:pPr>
          <a:r>
            <a:rPr lang="en-US"/>
            <a:t>Convolutional layer reduces the dimensionality of the input data while retaining its essential features.</a:t>
          </a:r>
        </a:p>
      </dgm:t>
    </dgm:pt>
    <dgm:pt modelId="{23632439-C788-4602-8146-FB1768DFF203}" type="parTrans" cxnId="{A3E4EAFE-95BB-443E-8E94-54A056506C96}">
      <dgm:prSet/>
      <dgm:spPr/>
    </dgm:pt>
    <dgm:pt modelId="{F5D9BB2C-969C-445E-A835-236955D7AEC1}" type="sibTrans" cxnId="{A3E4EAFE-95BB-443E-8E94-54A056506C96}">
      <dgm:prSet/>
      <dgm:spPr/>
    </dgm:pt>
    <dgm:pt modelId="{CDDD926D-2093-402B-A815-627ED40790E5}">
      <dgm:prSet phldr="0"/>
      <dgm:spPr/>
      <dgm:t>
        <a:bodyPr/>
        <a:lstStyle/>
        <a:p>
          <a:pPr>
            <a:lnSpc>
              <a:spcPct val="100000"/>
            </a:lnSpc>
          </a:pPr>
          <a:r>
            <a:rPr lang="en-US"/>
            <a:t>The size of the filters used in the convolutional layer, the number of filters, and the stride length are some of the hyperparameters that affect the behavior of the convolutional layer.</a:t>
          </a:r>
        </a:p>
      </dgm:t>
    </dgm:pt>
    <dgm:pt modelId="{45E38B09-548E-4197-8654-430F69023405}" type="parTrans" cxnId="{DFDE61EA-12E6-4A03-A5B6-55937FCDC070}">
      <dgm:prSet/>
      <dgm:spPr/>
    </dgm:pt>
    <dgm:pt modelId="{17A7EF63-1288-4EE6-B25F-BB86DDE8AD62}" type="sibTrans" cxnId="{DFDE61EA-12E6-4A03-A5B6-55937FCDC070}">
      <dgm:prSet/>
      <dgm:spPr/>
    </dgm:pt>
    <dgm:pt modelId="{A7E8FDE4-59FA-4BB3-907D-CAAB5BB496BD}" type="pres">
      <dgm:prSet presAssocID="{7B9EEF0D-B85F-47A3-B33A-863C328A7585}" presName="root" presStyleCnt="0">
        <dgm:presLayoutVars>
          <dgm:dir/>
          <dgm:resizeHandles val="exact"/>
        </dgm:presLayoutVars>
      </dgm:prSet>
      <dgm:spPr/>
    </dgm:pt>
    <dgm:pt modelId="{1B03DF21-3E02-4731-9412-FF8DBC2925BF}" type="pres">
      <dgm:prSet presAssocID="{2D7D67B6-F640-42EA-8628-094150A21C98}" presName="compNode" presStyleCnt="0"/>
      <dgm:spPr/>
    </dgm:pt>
    <dgm:pt modelId="{BE64CC46-B7B0-46FD-BDBD-E95CBB6038C1}" type="pres">
      <dgm:prSet presAssocID="{2D7D67B6-F640-42EA-8628-094150A21C98}" presName="bgRect" presStyleLbl="bgShp" presStyleIdx="0" presStyleCnt="4"/>
      <dgm:spPr/>
    </dgm:pt>
    <dgm:pt modelId="{367AEB94-47A5-4D24-9454-2557236C2C7E}" type="pres">
      <dgm:prSet presAssocID="{2D7D67B6-F640-42EA-8628-094150A21C9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57D0BC40-00E2-4CF5-8BCE-2F0A8921F6D7}" type="pres">
      <dgm:prSet presAssocID="{2D7D67B6-F640-42EA-8628-094150A21C98}" presName="spaceRect" presStyleCnt="0"/>
      <dgm:spPr/>
    </dgm:pt>
    <dgm:pt modelId="{CEBB394E-C841-4A65-ADBC-246B2F4F6F02}" type="pres">
      <dgm:prSet presAssocID="{2D7D67B6-F640-42EA-8628-094150A21C98}" presName="parTx" presStyleLbl="revTx" presStyleIdx="0" presStyleCnt="4">
        <dgm:presLayoutVars>
          <dgm:chMax val="0"/>
          <dgm:chPref val="0"/>
        </dgm:presLayoutVars>
      </dgm:prSet>
      <dgm:spPr/>
    </dgm:pt>
    <dgm:pt modelId="{5F0F8E9E-7A0B-44A0-AB5F-DE92B0628F29}" type="pres">
      <dgm:prSet presAssocID="{583FD04B-46C8-4F1B-9F93-2B9C0A09223D}" presName="sibTrans" presStyleCnt="0"/>
      <dgm:spPr/>
    </dgm:pt>
    <dgm:pt modelId="{ABE74003-EB70-46BB-9034-0E0B91109274}" type="pres">
      <dgm:prSet presAssocID="{B285DA43-C298-495D-9E46-D402A31038F7}" presName="compNode" presStyleCnt="0"/>
      <dgm:spPr/>
    </dgm:pt>
    <dgm:pt modelId="{4C20D028-6DF5-4084-93B0-89BCF4E77772}" type="pres">
      <dgm:prSet presAssocID="{B285DA43-C298-495D-9E46-D402A31038F7}" presName="bgRect" presStyleLbl="bgShp" presStyleIdx="1" presStyleCnt="4"/>
      <dgm:spPr/>
    </dgm:pt>
    <dgm:pt modelId="{6ADF44BB-ACCE-49CD-9591-6AD2D1D1B17B}" type="pres">
      <dgm:prSet presAssocID="{B285DA43-C298-495D-9E46-D402A31038F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elevision"/>
        </a:ext>
      </dgm:extLst>
    </dgm:pt>
    <dgm:pt modelId="{9EF0D144-B351-4603-86D9-11226DDCAEE6}" type="pres">
      <dgm:prSet presAssocID="{B285DA43-C298-495D-9E46-D402A31038F7}" presName="spaceRect" presStyleCnt="0"/>
      <dgm:spPr/>
    </dgm:pt>
    <dgm:pt modelId="{BEDC276A-61B6-4270-BA62-9F5F407A2E74}" type="pres">
      <dgm:prSet presAssocID="{B285DA43-C298-495D-9E46-D402A31038F7}" presName="parTx" presStyleLbl="revTx" presStyleIdx="1" presStyleCnt="4">
        <dgm:presLayoutVars>
          <dgm:chMax val="0"/>
          <dgm:chPref val="0"/>
        </dgm:presLayoutVars>
      </dgm:prSet>
      <dgm:spPr/>
    </dgm:pt>
    <dgm:pt modelId="{9456AC40-04AD-44A9-BAC0-FA7B19999D59}" type="pres">
      <dgm:prSet presAssocID="{9ADB2ADD-A67C-4D5A-85F7-EB01D120A397}" presName="sibTrans" presStyleCnt="0"/>
      <dgm:spPr/>
    </dgm:pt>
    <dgm:pt modelId="{F51D4482-7C16-4D3A-BF86-C28DA345356E}" type="pres">
      <dgm:prSet presAssocID="{97F1B872-D258-4394-9FF1-4EC628088041}" presName="compNode" presStyleCnt="0"/>
      <dgm:spPr/>
    </dgm:pt>
    <dgm:pt modelId="{DA23B390-010E-4809-9218-107E42284C07}" type="pres">
      <dgm:prSet presAssocID="{97F1B872-D258-4394-9FF1-4EC628088041}" presName="bgRect" presStyleLbl="bgShp" presStyleIdx="2" presStyleCnt="4"/>
      <dgm:spPr/>
    </dgm:pt>
    <dgm:pt modelId="{C3485281-1A4F-482C-AB80-4A0501BC2827}" type="pres">
      <dgm:prSet presAssocID="{97F1B872-D258-4394-9FF1-4EC628088041}" presName="iconRect" presStyleLbl="node1" presStyleIdx="2" presStyleCnt="4"/>
      <dgm:spPr/>
    </dgm:pt>
    <dgm:pt modelId="{513C9058-0E33-4BFA-8776-465AF4EBDA6A}" type="pres">
      <dgm:prSet presAssocID="{97F1B872-D258-4394-9FF1-4EC628088041}" presName="spaceRect" presStyleCnt="0"/>
      <dgm:spPr/>
    </dgm:pt>
    <dgm:pt modelId="{329384AC-83A6-465E-82B3-BD9C58DAEF3E}" type="pres">
      <dgm:prSet presAssocID="{97F1B872-D258-4394-9FF1-4EC628088041}" presName="parTx" presStyleLbl="revTx" presStyleIdx="2" presStyleCnt="4">
        <dgm:presLayoutVars>
          <dgm:chMax val="0"/>
          <dgm:chPref val="0"/>
        </dgm:presLayoutVars>
      </dgm:prSet>
      <dgm:spPr/>
    </dgm:pt>
    <dgm:pt modelId="{CEDF0B89-9906-4A8F-8D56-0A19C8EBDB4A}" type="pres">
      <dgm:prSet presAssocID="{F5D9BB2C-969C-445E-A835-236955D7AEC1}" presName="sibTrans" presStyleCnt="0"/>
      <dgm:spPr/>
    </dgm:pt>
    <dgm:pt modelId="{9AAA3C6D-F70F-4477-9820-D2F9141447EE}" type="pres">
      <dgm:prSet presAssocID="{CDDD926D-2093-402B-A815-627ED40790E5}" presName="compNode" presStyleCnt="0"/>
      <dgm:spPr/>
    </dgm:pt>
    <dgm:pt modelId="{BF1BFEF0-735A-4C1C-9DEB-5275E9308D71}" type="pres">
      <dgm:prSet presAssocID="{CDDD926D-2093-402B-A815-627ED40790E5}" presName="bgRect" presStyleLbl="bgShp" presStyleIdx="3" presStyleCnt="4"/>
      <dgm:spPr/>
    </dgm:pt>
    <dgm:pt modelId="{C30FB0AF-3C4B-4AAB-BF46-C340536C19ED}" type="pres">
      <dgm:prSet presAssocID="{CDDD926D-2093-402B-A815-627ED40790E5}" presName="iconRect" presStyleLbl="node1" presStyleIdx="3" presStyleCnt="4"/>
      <dgm:spPr/>
    </dgm:pt>
    <dgm:pt modelId="{BB121D41-FFBA-4496-BEA6-5B28A25BA8EF}" type="pres">
      <dgm:prSet presAssocID="{CDDD926D-2093-402B-A815-627ED40790E5}" presName="spaceRect" presStyleCnt="0"/>
      <dgm:spPr/>
    </dgm:pt>
    <dgm:pt modelId="{937A1668-FF29-4C17-A50D-9EBE363A4967}" type="pres">
      <dgm:prSet presAssocID="{CDDD926D-2093-402B-A815-627ED40790E5}" presName="parTx" presStyleLbl="revTx" presStyleIdx="3" presStyleCnt="4">
        <dgm:presLayoutVars>
          <dgm:chMax val="0"/>
          <dgm:chPref val="0"/>
        </dgm:presLayoutVars>
      </dgm:prSet>
      <dgm:spPr/>
    </dgm:pt>
  </dgm:ptLst>
  <dgm:cxnLst>
    <dgm:cxn modelId="{CEFDD83B-883E-4BD6-B67E-735836E9E4D8}" type="presOf" srcId="{B285DA43-C298-495D-9E46-D402A31038F7}" destId="{BEDC276A-61B6-4270-BA62-9F5F407A2E74}" srcOrd="0" destOrd="0" presId="urn:microsoft.com/office/officeart/2018/2/layout/IconVerticalSolidList"/>
    <dgm:cxn modelId="{908D5C3C-EFF9-4CAA-AE74-DF778C114D6D}" type="presOf" srcId="{CDDD926D-2093-402B-A815-627ED40790E5}" destId="{937A1668-FF29-4C17-A50D-9EBE363A4967}" srcOrd="0" destOrd="0" presId="urn:microsoft.com/office/officeart/2018/2/layout/IconVerticalSolidList"/>
    <dgm:cxn modelId="{973D4F5B-9D57-4E3E-93E1-BCE95A83BE42}" type="presOf" srcId="{7B9EEF0D-B85F-47A3-B33A-863C328A7585}" destId="{A7E8FDE4-59FA-4BB3-907D-CAAB5BB496BD}" srcOrd="0" destOrd="0" presId="urn:microsoft.com/office/officeart/2018/2/layout/IconVerticalSolidList"/>
    <dgm:cxn modelId="{5D3A3969-6C50-4992-9C94-B62FD0A1C905}" srcId="{7B9EEF0D-B85F-47A3-B33A-863C328A7585}" destId="{B285DA43-C298-495D-9E46-D402A31038F7}" srcOrd="1" destOrd="0" parTransId="{4CAB1CC4-A43E-4B34-98C4-CBCF4F9A7939}" sibTransId="{9ADB2ADD-A67C-4D5A-85F7-EB01D120A397}"/>
    <dgm:cxn modelId="{9AE29C52-5CE0-4670-986E-7687C40DC808}" type="presOf" srcId="{97F1B872-D258-4394-9FF1-4EC628088041}" destId="{329384AC-83A6-465E-82B3-BD9C58DAEF3E}" srcOrd="0" destOrd="0" presId="urn:microsoft.com/office/officeart/2018/2/layout/IconVerticalSolidList"/>
    <dgm:cxn modelId="{F5AE95D0-D2B2-47F2-A9C6-C78EE9E9EE04}" type="presOf" srcId="{2D7D67B6-F640-42EA-8628-094150A21C98}" destId="{CEBB394E-C841-4A65-ADBC-246B2F4F6F02}" srcOrd="0" destOrd="0" presId="urn:microsoft.com/office/officeart/2018/2/layout/IconVerticalSolidList"/>
    <dgm:cxn modelId="{DFDE61EA-12E6-4A03-A5B6-55937FCDC070}" srcId="{7B9EEF0D-B85F-47A3-B33A-863C328A7585}" destId="{CDDD926D-2093-402B-A815-627ED40790E5}" srcOrd="3" destOrd="0" parTransId="{45E38B09-548E-4197-8654-430F69023405}" sibTransId="{17A7EF63-1288-4EE6-B25F-BB86DDE8AD62}"/>
    <dgm:cxn modelId="{B1B2D8FA-80AC-4628-B647-F4127C8F79F5}" srcId="{7B9EEF0D-B85F-47A3-B33A-863C328A7585}" destId="{2D7D67B6-F640-42EA-8628-094150A21C98}" srcOrd="0" destOrd="0" parTransId="{7B3F2317-776B-4FC5-AE48-79FDCEEE3D1A}" sibTransId="{583FD04B-46C8-4F1B-9F93-2B9C0A09223D}"/>
    <dgm:cxn modelId="{A3E4EAFE-95BB-443E-8E94-54A056506C96}" srcId="{7B9EEF0D-B85F-47A3-B33A-863C328A7585}" destId="{97F1B872-D258-4394-9FF1-4EC628088041}" srcOrd="2" destOrd="0" parTransId="{23632439-C788-4602-8146-FB1768DFF203}" sibTransId="{F5D9BB2C-969C-445E-A835-236955D7AEC1}"/>
    <dgm:cxn modelId="{1A83FD8D-8D2F-4AFC-8635-713B3F618BF9}" type="presParOf" srcId="{A7E8FDE4-59FA-4BB3-907D-CAAB5BB496BD}" destId="{1B03DF21-3E02-4731-9412-FF8DBC2925BF}" srcOrd="0" destOrd="0" presId="urn:microsoft.com/office/officeart/2018/2/layout/IconVerticalSolidList"/>
    <dgm:cxn modelId="{BAC862E8-E7F9-4BB0-843A-69D906F4A490}" type="presParOf" srcId="{1B03DF21-3E02-4731-9412-FF8DBC2925BF}" destId="{BE64CC46-B7B0-46FD-BDBD-E95CBB6038C1}" srcOrd="0" destOrd="0" presId="urn:microsoft.com/office/officeart/2018/2/layout/IconVerticalSolidList"/>
    <dgm:cxn modelId="{3DCBF26C-A0CF-4210-AAEC-C49C41D73005}" type="presParOf" srcId="{1B03DF21-3E02-4731-9412-FF8DBC2925BF}" destId="{367AEB94-47A5-4D24-9454-2557236C2C7E}" srcOrd="1" destOrd="0" presId="urn:microsoft.com/office/officeart/2018/2/layout/IconVerticalSolidList"/>
    <dgm:cxn modelId="{35ECDA4C-265B-4119-81FA-FC5EBC19EFC3}" type="presParOf" srcId="{1B03DF21-3E02-4731-9412-FF8DBC2925BF}" destId="{57D0BC40-00E2-4CF5-8BCE-2F0A8921F6D7}" srcOrd="2" destOrd="0" presId="urn:microsoft.com/office/officeart/2018/2/layout/IconVerticalSolidList"/>
    <dgm:cxn modelId="{916B09BB-EFB3-4BE9-A3C5-2F122090EF7F}" type="presParOf" srcId="{1B03DF21-3E02-4731-9412-FF8DBC2925BF}" destId="{CEBB394E-C841-4A65-ADBC-246B2F4F6F02}" srcOrd="3" destOrd="0" presId="urn:microsoft.com/office/officeart/2018/2/layout/IconVerticalSolidList"/>
    <dgm:cxn modelId="{5199AF4D-72A3-48D7-9296-61C265FC8912}" type="presParOf" srcId="{A7E8FDE4-59FA-4BB3-907D-CAAB5BB496BD}" destId="{5F0F8E9E-7A0B-44A0-AB5F-DE92B0628F29}" srcOrd="1" destOrd="0" presId="urn:microsoft.com/office/officeart/2018/2/layout/IconVerticalSolidList"/>
    <dgm:cxn modelId="{DCAB9ED5-969D-4C24-8CF9-FEDA392CF214}" type="presParOf" srcId="{A7E8FDE4-59FA-4BB3-907D-CAAB5BB496BD}" destId="{ABE74003-EB70-46BB-9034-0E0B91109274}" srcOrd="2" destOrd="0" presId="urn:microsoft.com/office/officeart/2018/2/layout/IconVerticalSolidList"/>
    <dgm:cxn modelId="{AB73CE9A-65CC-4D00-8144-B6A21BE1DCD0}" type="presParOf" srcId="{ABE74003-EB70-46BB-9034-0E0B91109274}" destId="{4C20D028-6DF5-4084-93B0-89BCF4E77772}" srcOrd="0" destOrd="0" presId="urn:microsoft.com/office/officeart/2018/2/layout/IconVerticalSolidList"/>
    <dgm:cxn modelId="{C4EFE2FB-9641-41D3-A10D-03959C99A384}" type="presParOf" srcId="{ABE74003-EB70-46BB-9034-0E0B91109274}" destId="{6ADF44BB-ACCE-49CD-9591-6AD2D1D1B17B}" srcOrd="1" destOrd="0" presId="urn:microsoft.com/office/officeart/2018/2/layout/IconVerticalSolidList"/>
    <dgm:cxn modelId="{32465DB0-C31E-4C95-9928-CEF1CBFD97B2}" type="presParOf" srcId="{ABE74003-EB70-46BB-9034-0E0B91109274}" destId="{9EF0D144-B351-4603-86D9-11226DDCAEE6}" srcOrd="2" destOrd="0" presId="urn:microsoft.com/office/officeart/2018/2/layout/IconVerticalSolidList"/>
    <dgm:cxn modelId="{3A3B9848-FA56-4AF6-954A-929AC99359C3}" type="presParOf" srcId="{ABE74003-EB70-46BB-9034-0E0B91109274}" destId="{BEDC276A-61B6-4270-BA62-9F5F407A2E74}" srcOrd="3" destOrd="0" presId="urn:microsoft.com/office/officeart/2018/2/layout/IconVerticalSolidList"/>
    <dgm:cxn modelId="{6941E61D-B27F-4692-AE93-3741F4CB3F64}" type="presParOf" srcId="{A7E8FDE4-59FA-4BB3-907D-CAAB5BB496BD}" destId="{9456AC40-04AD-44A9-BAC0-FA7B19999D59}" srcOrd="3" destOrd="0" presId="urn:microsoft.com/office/officeart/2018/2/layout/IconVerticalSolidList"/>
    <dgm:cxn modelId="{BB649B3F-B871-443F-8B03-7D55A6AC995F}" type="presParOf" srcId="{A7E8FDE4-59FA-4BB3-907D-CAAB5BB496BD}" destId="{F51D4482-7C16-4D3A-BF86-C28DA345356E}" srcOrd="4" destOrd="0" presId="urn:microsoft.com/office/officeart/2018/2/layout/IconVerticalSolidList"/>
    <dgm:cxn modelId="{14345B8D-A33F-4E63-9DDA-4EB7745378DD}" type="presParOf" srcId="{F51D4482-7C16-4D3A-BF86-C28DA345356E}" destId="{DA23B390-010E-4809-9218-107E42284C07}" srcOrd="0" destOrd="0" presId="urn:microsoft.com/office/officeart/2018/2/layout/IconVerticalSolidList"/>
    <dgm:cxn modelId="{12B6D074-CB26-4FD1-89F5-E8CF4C837796}" type="presParOf" srcId="{F51D4482-7C16-4D3A-BF86-C28DA345356E}" destId="{C3485281-1A4F-482C-AB80-4A0501BC2827}" srcOrd="1" destOrd="0" presId="urn:microsoft.com/office/officeart/2018/2/layout/IconVerticalSolidList"/>
    <dgm:cxn modelId="{C44A12CE-1F06-4F5B-9429-3EAA33F8786A}" type="presParOf" srcId="{F51D4482-7C16-4D3A-BF86-C28DA345356E}" destId="{513C9058-0E33-4BFA-8776-465AF4EBDA6A}" srcOrd="2" destOrd="0" presId="urn:microsoft.com/office/officeart/2018/2/layout/IconVerticalSolidList"/>
    <dgm:cxn modelId="{FFCF6FA7-1269-4DD1-B763-60420B70B5F1}" type="presParOf" srcId="{F51D4482-7C16-4D3A-BF86-C28DA345356E}" destId="{329384AC-83A6-465E-82B3-BD9C58DAEF3E}" srcOrd="3" destOrd="0" presId="urn:microsoft.com/office/officeart/2018/2/layout/IconVerticalSolidList"/>
    <dgm:cxn modelId="{CAA4C892-8412-418C-80E3-B6FCDCDE3CCF}" type="presParOf" srcId="{A7E8FDE4-59FA-4BB3-907D-CAAB5BB496BD}" destId="{CEDF0B89-9906-4A8F-8D56-0A19C8EBDB4A}" srcOrd="5" destOrd="0" presId="urn:microsoft.com/office/officeart/2018/2/layout/IconVerticalSolidList"/>
    <dgm:cxn modelId="{E970E7A0-DF66-45F0-A392-117558CF9572}" type="presParOf" srcId="{A7E8FDE4-59FA-4BB3-907D-CAAB5BB496BD}" destId="{9AAA3C6D-F70F-4477-9820-D2F9141447EE}" srcOrd="6" destOrd="0" presId="urn:microsoft.com/office/officeart/2018/2/layout/IconVerticalSolidList"/>
    <dgm:cxn modelId="{33F25D61-A4BB-4655-9857-C8F9CD5C5885}" type="presParOf" srcId="{9AAA3C6D-F70F-4477-9820-D2F9141447EE}" destId="{BF1BFEF0-735A-4C1C-9DEB-5275E9308D71}" srcOrd="0" destOrd="0" presId="urn:microsoft.com/office/officeart/2018/2/layout/IconVerticalSolidList"/>
    <dgm:cxn modelId="{1DAA6C85-0B9C-46A4-BB8C-A38AA5E52A91}" type="presParOf" srcId="{9AAA3C6D-F70F-4477-9820-D2F9141447EE}" destId="{C30FB0AF-3C4B-4AAB-BF46-C340536C19ED}" srcOrd="1" destOrd="0" presId="urn:microsoft.com/office/officeart/2018/2/layout/IconVerticalSolidList"/>
    <dgm:cxn modelId="{0F4FB760-48E6-4924-B9BC-B6C3199675AF}" type="presParOf" srcId="{9AAA3C6D-F70F-4477-9820-D2F9141447EE}" destId="{BB121D41-FFBA-4496-BEA6-5B28A25BA8EF}" srcOrd="2" destOrd="0" presId="urn:microsoft.com/office/officeart/2018/2/layout/IconVerticalSolidList"/>
    <dgm:cxn modelId="{564F7767-9039-47A6-B41B-2FAE679C9D19}" type="presParOf" srcId="{9AAA3C6D-F70F-4477-9820-D2F9141447EE}" destId="{937A1668-FF29-4C17-A50D-9EBE363A496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93E8282-B0B5-4E17-ADE5-B338969B7ED9}"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9632C5C-E2B7-4C9D-AB02-0BE08975FD08}">
      <dgm:prSet phldr="0"/>
      <dgm:spPr/>
      <dgm:t>
        <a:bodyPr/>
        <a:lstStyle/>
        <a:p>
          <a:pPr>
            <a:lnSpc>
              <a:spcPct val="100000"/>
            </a:lnSpc>
          </a:pPr>
          <a:r>
            <a:rPr lang="en-US">
              <a:latin typeface="Avenir Next LT Pro"/>
            </a:rPr>
            <a:t>Plotted 2 graphs to choose </a:t>
          </a:r>
          <a:r>
            <a:rPr lang="en-US">
              <a:solidFill>
                <a:srgbClr val="010000"/>
              </a:solidFill>
              <a:latin typeface="Avenir Next LT Pro"/>
            </a:rPr>
            <a:t>appropriate epochs and prevent overfitting of data   </a:t>
          </a:r>
          <a:br>
            <a:rPr lang="en-US">
              <a:latin typeface="Avenir Next LT Pro"/>
            </a:rPr>
          </a:br>
          <a:r>
            <a:rPr lang="en-US">
              <a:latin typeface="Avenir Next LT Pro"/>
            </a:rPr>
            <a:t>Training and validation accuracies vs. epochs </a:t>
          </a:r>
          <a:br>
            <a:rPr lang="en-US">
              <a:latin typeface="Avenir Next LT Pro"/>
            </a:rPr>
          </a:br>
          <a:r>
            <a:rPr lang="en-US">
              <a:latin typeface="Avenir Next LT Pro"/>
            </a:rPr>
            <a:t>Training and validation losses vs. epochs</a:t>
          </a:r>
          <a:endParaRPr lang="en-US"/>
        </a:p>
      </dgm:t>
    </dgm:pt>
    <dgm:pt modelId="{A256C162-8DD4-4C19-99A6-325CF35462A7}" type="parTrans" cxnId="{59BD6DFB-909D-455C-B552-50339CE0DA38}">
      <dgm:prSet/>
      <dgm:spPr/>
      <dgm:t>
        <a:bodyPr/>
        <a:lstStyle/>
        <a:p>
          <a:endParaRPr lang="en-US"/>
        </a:p>
      </dgm:t>
    </dgm:pt>
    <dgm:pt modelId="{6930B82A-785A-4574-A83C-611D5A890FAB}" type="sibTrans" cxnId="{59BD6DFB-909D-455C-B552-50339CE0DA38}">
      <dgm:prSet/>
      <dgm:spPr/>
      <dgm:t>
        <a:bodyPr/>
        <a:lstStyle/>
        <a:p>
          <a:endParaRPr lang="en-US"/>
        </a:p>
      </dgm:t>
    </dgm:pt>
    <dgm:pt modelId="{C332DCCA-3E40-4840-8E10-EF7D12011A47}">
      <dgm:prSet phldr="0"/>
      <dgm:spPr/>
      <dgm:t>
        <a:bodyPr/>
        <a:lstStyle/>
        <a:p>
          <a:pPr>
            <a:lnSpc>
              <a:spcPct val="100000"/>
            </a:lnSpc>
          </a:pPr>
          <a:r>
            <a:rPr lang="en-US">
              <a:latin typeface="Avenir Next LT Pro"/>
            </a:rPr>
            <a:t>We used categorical cross- entropy loss as a criteria to measure model accuracy and trained the model with 128 batch size and different number of epochs depending upon the performance</a:t>
          </a:r>
          <a:endParaRPr lang="en-US"/>
        </a:p>
      </dgm:t>
    </dgm:pt>
    <dgm:pt modelId="{F258B01B-34D3-417D-ABE1-04BE52D35B60}" type="parTrans" cxnId="{C3FFD871-7AC4-4E23-99CE-C70ACA7B204A}">
      <dgm:prSet/>
      <dgm:spPr/>
    </dgm:pt>
    <dgm:pt modelId="{E95D88D1-CA60-47E5-B579-03D724CA9832}" type="sibTrans" cxnId="{C3FFD871-7AC4-4E23-99CE-C70ACA7B204A}">
      <dgm:prSet/>
      <dgm:spPr/>
    </dgm:pt>
    <dgm:pt modelId="{C00D72AC-C9D7-4DC8-97D2-014D153B040C}">
      <dgm:prSet phldr="0"/>
      <dgm:spPr/>
      <dgm:t>
        <a:bodyPr/>
        <a:lstStyle/>
        <a:p>
          <a:pPr>
            <a:lnSpc>
              <a:spcPct val="100000"/>
            </a:lnSpc>
          </a:pPr>
          <a:r>
            <a:rPr lang="en-US">
              <a:latin typeface="Avenir Next LT Pro"/>
            </a:rPr>
            <a:t>Displayed the actual and the predicted label of a few test images to visually compare the results</a:t>
          </a:r>
          <a:endParaRPr lang="en-US"/>
        </a:p>
      </dgm:t>
    </dgm:pt>
    <dgm:pt modelId="{25EEC315-0632-4067-9EDA-C940C069602E}" type="parTrans" cxnId="{68248BFA-6839-4EC5-BB5E-95D7A3644F8F}">
      <dgm:prSet/>
      <dgm:spPr/>
    </dgm:pt>
    <dgm:pt modelId="{AAF893BD-3F59-4293-8B49-64A36D4CA5DE}" type="sibTrans" cxnId="{68248BFA-6839-4EC5-BB5E-95D7A3644F8F}">
      <dgm:prSet/>
      <dgm:spPr/>
    </dgm:pt>
    <dgm:pt modelId="{DCB47193-6EAA-4929-B4EA-D091B56DBA25}" type="pres">
      <dgm:prSet presAssocID="{593E8282-B0B5-4E17-ADE5-B338969B7ED9}" presName="root" presStyleCnt="0">
        <dgm:presLayoutVars>
          <dgm:dir/>
          <dgm:resizeHandles val="exact"/>
        </dgm:presLayoutVars>
      </dgm:prSet>
      <dgm:spPr/>
    </dgm:pt>
    <dgm:pt modelId="{CB98D858-C919-4FF1-ABF2-B68A20D14B09}" type="pres">
      <dgm:prSet presAssocID="{C332DCCA-3E40-4840-8E10-EF7D12011A47}" presName="compNode" presStyleCnt="0"/>
      <dgm:spPr/>
    </dgm:pt>
    <dgm:pt modelId="{DEB5BF51-3CC1-4FCE-9D19-8DFAF30BFCE4}" type="pres">
      <dgm:prSet presAssocID="{C332DCCA-3E40-4840-8E10-EF7D12011A47}" presName="bgRect" presStyleLbl="bgShp" presStyleIdx="0" presStyleCnt="3"/>
      <dgm:spPr/>
    </dgm:pt>
    <dgm:pt modelId="{6BAA7228-C19D-41C6-862C-274CC8175522}" type="pres">
      <dgm:prSet presAssocID="{C332DCCA-3E40-4840-8E10-EF7D12011A47}" presName="iconRect" presStyleLbl="node1" presStyleIdx="0" presStyleCnt="3"/>
      <dgm:spPr/>
    </dgm:pt>
    <dgm:pt modelId="{C8ECE724-E9D7-4119-B4EB-D9AAAE1ED4C8}" type="pres">
      <dgm:prSet presAssocID="{C332DCCA-3E40-4840-8E10-EF7D12011A47}" presName="spaceRect" presStyleCnt="0"/>
      <dgm:spPr/>
    </dgm:pt>
    <dgm:pt modelId="{09EB0453-7D38-4862-A3BF-AA12C956D4BE}" type="pres">
      <dgm:prSet presAssocID="{C332DCCA-3E40-4840-8E10-EF7D12011A47}" presName="parTx" presStyleLbl="revTx" presStyleIdx="0" presStyleCnt="3">
        <dgm:presLayoutVars>
          <dgm:chMax val="0"/>
          <dgm:chPref val="0"/>
        </dgm:presLayoutVars>
      </dgm:prSet>
      <dgm:spPr/>
    </dgm:pt>
    <dgm:pt modelId="{9F4D4867-32E2-4E31-8794-680730DE26C5}" type="pres">
      <dgm:prSet presAssocID="{E95D88D1-CA60-47E5-B579-03D724CA9832}" presName="sibTrans" presStyleCnt="0"/>
      <dgm:spPr/>
    </dgm:pt>
    <dgm:pt modelId="{0C8734A6-B79E-4566-B7CE-C29EF75AD436}" type="pres">
      <dgm:prSet presAssocID="{C00D72AC-C9D7-4DC8-97D2-014D153B040C}" presName="compNode" presStyleCnt="0"/>
      <dgm:spPr/>
    </dgm:pt>
    <dgm:pt modelId="{1C407058-E8BB-4A22-9381-5E91FBE2D0A6}" type="pres">
      <dgm:prSet presAssocID="{C00D72AC-C9D7-4DC8-97D2-014D153B040C}" presName="bgRect" presStyleLbl="bgShp" presStyleIdx="1" presStyleCnt="3"/>
      <dgm:spPr/>
    </dgm:pt>
    <dgm:pt modelId="{9B5F1FD3-7C22-4F18-BA54-EAFE8C13927C}" type="pres">
      <dgm:prSet presAssocID="{C00D72AC-C9D7-4DC8-97D2-014D153B040C}" presName="iconRect" presStyleLbl="node1" presStyleIdx="1" presStyleCnt="3"/>
      <dgm:spPr/>
    </dgm:pt>
    <dgm:pt modelId="{360320AD-5C6A-4046-879C-7D6202894BF3}" type="pres">
      <dgm:prSet presAssocID="{C00D72AC-C9D7-4DC8-97D2-014D153B040C}" presName="spaceRect" presStyleCnt="0"/>
      <dgm:spPr/>
    </dgm:pt>
    <dgm:pt modelId="{40BC85CF-3004-4DD9-BCAF-63623BBC8959}" type="pres">
      <dgm:prSet presAssocID="{C00D72AC-C9D7-4DC8-97D2-014D153B040C}" presName="parTx" presStyleLbl="revTx" presStyleIdx="1" presStyleCnt="3">
        <dgm:presLayoutVars>
          <dgm:chMax val="0"/>
          <dgm:chPref val="0"/>
        </dgm:presLayoutVars>
      </dgm:prSet>
      <dgm:spPr/>
    </dgm:pt>
    <dgm:pt modelId="{DCCFF344-81D3-4391-9021-2E39815BDC72}" type="pres">
      <dgm:prSet presAssocID="{AAF893BD-3F59-4293-8B49-64A36D4CA5DE}" presName="sibTrans" presStyleCnt="0"/>
      <dgm:spPr/>
    </dgm:pt>
    <dgm:pt modelId="{A2D09857-FF4C-4683-B2CF-B76598EFE817}" type="pres">
      <dgm:prSet presAssocID="{D9632C5C-E2B7-4C9D-AB02-0BE08975FD08}" presName="compNode" presStyleCnt="0"/>
      <dgm:spPr/>
    </dgm:pt>
    <dgm:pt modelId="{CBBFD4DE-161D-45B1-92C8-7A39E5902DAB}" type="pres">
      <dgm:prSet presAssocID="{D9632C5C-E2B7-4C9D-AB02-0BE08975FD08}" presName="bgRect" presStyleLbl="bgShp" presStyleIdx="2" presStyleCnt="3"/>
      <dgm:spPr/>
    </dgm:pt>
    <dgm:pt modelId="{5C9D8625-1135-4E81-988D-6C9BF3646048}" type="pres">
      <dgm:prSet presAssocID="{D9632C5C-E2B7-4C9D-AB02-0BE08975FD08}" presName="iconRect" presStyleLbl="node1" presStyleIdx="2"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0668A8B-E7CE-42D8-88AC-3DA66CB0BF06}" type="pres">
      <dgm:prSet presAssocID="{D9632C5C-E2B7-4C9D-AB02-0BE08975FD08}" presName="spaceRect" presStyleCnt="0"/>
      <dgm:spPr/>
    </dgm:pt>
    <dgm:pt modelId="{F665A8C7-47C1-46A3-A96C-D419BE14379F}" type="pres">
      <dgm:prSet presAssocID="{D9632C5C-E2B7-4C9D-AB02-0BE08975FD08}" presName="parTx" presStyleLbl="revTx" presStyleIdx="2" presStyleCnt="3">
        <dgm:presLayoutVars>
          <dgm:chMax val="0"/>
          <dgm:chPref val="0"/>
        </dgm:presLayoutVars>
      </dgm:prSet>
      <dgm:spPr/>
    </dgm:pt>
  </dgm:ptLst>
  <dgm:cxnLst>
    <dgm:cxn modelId="{C3FFD871-7AC4-4E23-99CE-C70ACA7B204A}" srcId="{593E8282-B0B5-4E17-ADE5-B338969B7ED9}" destId="{C332DCCA-3E40-4840-8E10-EF7D12011A47}" srcOrd="0" destOrd="0" parTransId="{F258B01B-34D3-417D-ABE1-04BE52D35B60}" sibTransId="{E95D88D1-CA60-47E5-B579-03D724CA9832}"/>
    <dgm:cxn modelId="{F1325078-8099-4F4F-8168-22D3E2FD546A}" type="presOf" srcId="{D9632C5C-E2B7-4C9D-AB02-0BE08975FD08}" destId="{F665A8C7-47C1-46A3-A96C-D419BE14379F}" srcOrd="0" destOrd="0" presId="urn:microsoft.com/office/officeart/2018/2/layout/IconVerticalSolidList"/>
    <dgm:cxn modelId="{A23104AF-6433-4BCF-AC91-06FFC025A18E}" type="presOf" srcId="{C00D72AC-C9D7-4DC8-97D2-014D153B040C}" destId="{40BC85CF-3004-4DD9-BCAF-63623BBC8959}" srcOrd="0" destOrd="0" presId="urn:microsoft.com/office/officeart/2018/2/layout/IconVerticalSolidList"/>
    <dgm:cxn modelId="{ED117DD7-330A-441D-B1D4-A2E32D38EF54}" type="presOf" srcId="{C332DCCA-3E40-4840-8E10-EF7D12011A47}" destId="{09EB0453-7D38-4862-A3BF-AA12C956D4BE}" srcOrd="0" destOrd="0" presId="urn:microsoft.com/office/officeart/2018/2/layout/IconVerticalSolidList"/>
    <dgm:cxn modelId="{5CCEABEC-C7CC-4445-93CF-A9972A699F34}" type="presOf" srcId="{593E8282-B0B5-4E17-ADE5-B338969B7ED9}" destId="{DCB47193-6EAA-4929-B4EA-D091B56DBA25}" srcOrd="0" destOrd="0" presId="urn:microsoft.com/office/officeart/2018/2/layout/IconVerticalSolidList"/>
    <dgm:cxn modelId="{68248BFA-6839-4EC5-BB5E-95D7A3644F8F}" srcId="{593E8282-B0B5-4E17-ADE5-B338969B7ED9}" destId="{C00D72AC-C9D7-4DC8-97D2-014D153B040C}" srcOrd="1" destOrd="0" parTransId="{25EEC315-0632-4067-9EDA-C940C069602E}" sibTransId="{AAF893BD-3F59-4293-8B49-64A36D4CA5DE}"/>
    <dgm:cxn modelId="{59BD6DFB-909D-455C-B552-50339CE0DA38}" srcId="{593E8282-B0B5-4E17-ADE5-B338969B7ED9}" destId="{D9632C5C-E2B7-4C9D-AB02-0BE08975FD08}" srcOrd="2" destOrd="0" parTransId="{A256C162-8DD4-4C19-99A6-325CF35462A7}" sibTransId="{6930B82A-785A-4574-A83C-611D5A890FAB}"/>
    <dgm:cxn modelId="{9791F62D-2A7B-402E-8FED-6F49C99286C4}" type="presParOf" srcId="{DCB47193-6EAA-4929-B4EA-D091B56DBA25}" destId="{CB98D858-C919-4FF1-ABF2-B68A20D14B09}" srcOrd="0" destOrd="0" presId="urn:microsoft.com/office/officeart/2018/2/layout/IconVerticalSolidList"/>
    <dgm:cxn modelId="{1955C608-D272-48E8-A0C4-F528C74D8F48}" type="presParOf" srcId="{CB98D858-C919-4FF1-ABF2-B68A20D14B09}" destId="{DEB5BF51-3CC1-4FCE-9D19-8DFAF30BFCE4}" srcOrd="0" destOrd="0" presId="urn:microsoft.com/office/officeart/2018/2/layout/IconVerticalSolidList"/>
    <dgm:cxn modelId="{BDB30B10-FCD1-42A9-928D-0E9C400534C5}" type="presParOf" srcId="{CB98D858-C919-4FF1-ABF2-B68A20D14B09}" destId="{6BAA7228-C19D-41C6-862C-274CC8175522}" srcOrd="1" destOrd="0" presId="urn:microsoft.com/office/officeart/2018/2/layout/IconVerticalSolidList"/>
    <dgm:cxn modelId="{2418AB87-DFDF-4C8C-A116-85630B5363D0}" type="presParOf" srcId="{CB98D858-C919-4FF1-ABF2-B68A20D14B09}" destId="{C8ECE724-E9D7-4119-B4EB-D9AAAE1ED4C8}" srcOrd="2" destOrd="0" presId="urn:microsoft.com/office/officeart/2018/2/layout/IconVerticalSolidList"/>
    <dgm:cxn modelId="{68E062DF-B30A-4C72-855E-BC562871DB50}" type="presParOf" srcId="{CB98D858-C919-4FF1-ABF2-B68A20D14B09}" destId="{09EB0453-7D38-4862-A3BF-AA12C956D4BE}" srcOrd="3" destOrd="0" presId="urn:microsoft.com/office/officeart/2018/2/layout/IconVerticalSolidList"/>
    <dgm:cxn modelId="{33D84FBE-3DC6-4287-9054-914E1CCD1CED}" type="presParOf" srcId="{DCB47193-6EAA-4929-B4EA-D091B56DBA25}" destId="{9F4D4867-32E2-4E31-8794-680730DE26C5}" srcOrd="1" destOrd="0" presId="urn:microsoft.com/office/officeart/2018/2/layout/IconVerticalSolidList"/>
    <dgm:cxn modelId="{E4652AE4-AAFD-48BC-8F2D-9A121BD870DE}" type="presParOf" srcId="{DCB47193-6EAA-4929-B4EA-D091B56DBA25}" destId="{0C8734A6-B79E-4566-B7CE-C29EF75AD436}" srcOrd="2" destOrd="0" presId="urn:microsoft.com/office/officeart/2018/2/layout/IconVerticalSolidList"/>
    <dgm:cxn modelId="{03DD5EA0-7384-4F1B-BB58-E40157593845}" type="presParOf" srcId="{0C8734A6-B79E-4566-B7CE-C29EF75AD436}" destId="{1C407058-E8BB-4A22-9381-5E91FBE2D0A6}" srcOrd="0" destOrd="0" presId="urn:microsoft.com/office/officeart/2018/2/layout/IconVerticalSolidList"/>
    <dgm:cxn modelId="{FF00007A-74B7-4E18-BD3C-212FE13F04B7}" type="presParOf" srcId="{0C8734A6-B79E-4566-B7CE-C29EF75AD436}" destId="{9B5F1FD3-7C22-4F18-BA54-EAFE8C13927C}" srcOrd="1" destOrd="0" presId="urn:microsoft.com/office/officeart/2018/2/layout/IconVerticalSolidList"/>
    <dgm:cxn modelId="{76BEBC51-1B5E-4B1C-9F33-2AC9B4056706}" type="presParOf" srcId="{0C8734A6-B79E-4566-B7CE-C29EF75AD436}" destId="{360320AD-5C6A-4046-879C-7D6202894BF3}" srcOrd="2" destOrd="0" presId="urn:microsoft.com/office/officeart/2018/2/layout/IconVerticalSolidList"/>
    <dgm:cxn modelId="{8E1C03EC-FB6E-4E90-AAF1-CD26764A4B6C}" type="presParOf" srcId="{0C8734A6-B79E-4566-B7CE-C29EF75AD436}" destId="{40BC85CF-3004-4DD9-BCAF-63623BBC8959}" srcOrd="3" destOrd="0" presId="urn:microsoft.com/office/officeart/2018/2/layout/IconVerticalSolidList"/>
    <dgm:cxn modelId="{DF9AE910-0D91-47F6-9719-824F506A8C3B}" type="presParOf" srcId="{DCB47193-6EAA-4929-B4EA-D091B56DBA25}" destId="{DCCFF344-81D3-4391-9021-2E39815BDC72}" srcOrd="3" destOrd="0" presId="urn:microsoft.com/office/officeart/2018/2/layout/IconVerticalSolidList"/>
    <dgm:cxn modelId="{E0480272-1C06-484A-B650-21CBC9225F1E}" type="presParOf" srcId="{DCB47193-6EAA-4929-B4EA-D091B56DBA25}" destId="{A2D09857-FF4C-4683-B2CF-B76598EFE817}" srcOrd="4" destOrd="0" presId="urn:microsoft.com/office/officeart/2018/2/layout/IconVerticalSolidList"/>
    <dgm:cxn modelId="{ED4223C9-D101-4111-99C6-A7013D96DF9D}" type="presParOf" srcId="{A2D09857-FF4C-4683-B2CF-B76598EFE817}" destId="{CBBFD4DE-161D-45B1-92C8-7A39E5902DAB}" srcOrd="0" destOrd="0" presId="urn:microsoft.com/office/officeart/2018/2/layout/IconVerticalSolidList"/>
    <dgm:cxn modelId="{09C21F5E-B921-4361-AF77-95634F856844}" type="presParOf" srcId="{A2D09857-FF4C-4683-B2CF-B76598EFE817}" destId="{5C9D8625-1135-4E81-988D-6C9BF3646048}" srcOrd="1" destOrd="0" presId="urn:microsoft.com/office/officeart/2018/2/layout/IconVerticalSolidList"/>
    <dgm:cxn modelId="{81665527-3FBC-4C5C-923E-2E44A0A9D0DA}" type="presParOf" srcId="{A2D09857-FF4C-4683-B2CF-B76598EFE817}" destId="{30668A8B-E7CE-42D8-88AC-3DA66CB0BF06}" srcOrd="2" destOrd="0" presId="urn:microsoft.com/office/officeart/2018/2/layout/IconVerticalSolidList"/>
    <dgm:cxn modelId="{5541F5CF-FD4F-44F1-A6E2-C4EBDED67FE4}" type="presParOf" srcId="{A2D09857-FF4C-4683-B2CF-B76598EFE817}" destId="{F665A8C7-47C1-46A3-A96C-D419BE14379F}"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F0EC3DC-1279-44E0-B3A9-BC860CDBC5E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583EC78-CAD2-44D1-B6BF-AC0AA39E967C}">
      <dgm:prSet/>
      <dgm:spPr/>
      <dgm:t>
        <a:bodyPr/>
        <a:lstStyle/>
        <a:p>
          <a:pPr>
            <a:lnSpc>
              <a:spcPct val="100000"/>
            </a:lnSpc>
          </a:pPr>
          <a:r>
            <a:rPr lang="en-US"/>
            <a:t>The</a:t>
          </a:r>
          <a:r>
            <a:rPr lang="en-US">
              <a:latin typeface="Avenir Next LT Pro"/>
            </a:rPr>
            <a:t> number of</a:t>
          </a:r>
          <a:r>
            <a:rPr lang="en-US"/>
            <a:t> images</a:t>
          </a:r>
          <a:r>
            <a:rPr lang="en-US">
              <a:latin typeface="Avenir Next LT Pro"/>
            </a:rPr>
            <a:t> in this dataset were less compared to what is required for a good model training. (21 classes and 100 images per class)</a:t>
          </a:r>
          <a:endParaRPr lang="en-US"/>
        </a:p>
      </dgm:t>
    </dgm:pt>
    <dgm:pt modelId="{ED7B7F8D-1347-4FB4-9710-B59AE6A594B4}" type="parTrans" cxnId="{3DA96AAC-2777-4E73-B3F8-E2DF846E286C}">
      <dgm:prSet/>
      <dgm:spPr/>
      <dgm:t>
        <a:bodyPr/>
        <a:lstStyle/>
        <a:p>
          <a:endParaRPr lang="en-US"/>
        </a:p>
      </dgm:t>
    </dgm:pt>
    <dgm:pt modelId="{10B0C55B-1C18-41E0-BDF1-DAAEF624CF5F}" type="sibTrans" cxnId="{3DA96AAC-2777-4E73-B3F8-E2DF846E286C}">
      <dgm:prSet/>
      <dgm:spPr/>
      <dgm:t>
        <a:bodyPr/>
        <a:lstStyle/>
        <a:p>
          <a:endParaRPr lang="en-US"/>
        </a:p>
      </dgm:t>
    </dgm:pt>
    <dgm:pt modelId="{B517EF49-E0FE-4A70-A523-FD03B28803D6}">
      <dgm:prSet phldr="0"/>
      <dgm:spPr/>
      <dgm:t>
        <a:bodyPr/>
        <a:lstStyle/>
        <a:p>
          <a:pPr>
            <a:lnSpc>
              <a:spcPct val="100000"/>
            </a:lnSpc>
          </a:pPr>
          <a:r>
            <a:rPr lang="en-US">
              <a:latin typeface="Avenir Next LT Pro"/>
            </a:rPr>
            <a:t>So, to increase number of images for training and testing we used </a:t>
          </a:r>
          <a:r>
            <a:rPr lang="en-US" b="1">
              <a:latin typeface="Avenir Next LT Pro"/>
            </a:rPr>
            <a:t>image augmentation</a:t>
          </a:r>
          <a:r>
            <a:rPr lang="en-US">
              <a:latin typeface="Avenir Next LT Pro"/>
            </a:rPr>
            <a:t> method. By this we were able to increase our test data by fourfold.</a:t>
          </a:r>
          <a:endParaRPr lang="en-US"/>
        </a:p>
      </dgm:t>
    </dgm:pt>
    <dgm:pt modelId="{59DBB8FF-6FF7-4940-856B-40D363611887}" type="parTrans" cxnId="{17B6214D-FB24-4525-993F-D173C277892A}">
      <dgm:prSet/>
      <dgm:spPr/>
      <dgm:t>
        <a:bodyPr/>
        <a:lstStyle/>
        <a:p>
          <a:endParaRPr lang="en-US"/>
        </a:p>
      </dgm:t>
    </dgm:pt>
    <dgm:pt modelId="{D6A14F2F-18D7-4A20-AE6B-6C583A0D67D5}" type="sibTrans" cxnId="{17B6214D-FB24-4525-993F-D173C277892A}">
      <dgm:prSet/>
      <dgm:spPr/>
      <dgm:t>
        <a:bodyPr/>
        <a:lstStyle/>
        <a:p>
          <a:endParaRPr lang="en-US"/>
        </a:p>
      </dgm:t>
    </dgm:pt>
    <dgm:pt modelId="{6A2AF747-9736-45EE-A95C-904D9AC79B1A}">
      <dgm:prSet/>
      <dgm:spPr/>
      <dgm:t>
        <a:bodyPr/>
        <a:lstStyle/>
        <a:p>
          <a:pPr>
            <a:lnSpc>
              <a:spcPct val="100000"/>
            </a:lnSpc>
          </a:pPr>
          <a:r>
            <a:rPr lang="en-US">
              <a:latin typeface="Avenir Next LT Pro"/>
            </a:rPr>
            <a:t>For 100 epoch, on 9 classes, we got train accuracy = 90% and Validation accuracy = 85.24%</a:t>
          </a:r>
        </a:p>
      </dgm:t>
    </dgm:pt>
    <dgm:pt modelId="{2FAF27B5-4187-43F8-A75F-76957A79831F}" type="parTrans" cxnId="{CE567345-47C2-4F00-9BFF-92DCACB0473A}">
      <dgm:prSet/>
      <dgm:spPr/>
      <dgm:t>
        <a:bodyPr/>
        <a:lstStyle/>
        <a:p>
          <a:endParaRPr lang="en-US"/>
        </a:p>
      </dgm:t>
    </dgm:pt>
    <dgm:pt modelId="{B3CD68D9-DE9F-4CC8-BA3B-76075EEB40A6}" type="sibTrans" cxnId="{CE567345-47C2-4F00-9BFF-92DCACB0473A}">
      <dgm:prSet/>
      <dgm:spPr/>
      <dgm:t>
        <a:bodyPr/>
        <a:lstStyle/>
        <a:p>
          <a:endParaRPr lang="en-US"/>
        </a:p>
      </dgm:t>
    </dgm:pt>
    <dgm:pt modelId="{D9D0DFE0-3293-4B56-9F1E-630DCD56AB85}">
      <dgm:prSet phldr="0"/>
      <dgm:spPr/>
      <dgm:t>
        <a:bodyPr/>
        <a:lstStyle/>
        <a:p>
          <a:pPr>
            <a:lnSpc>
              <a:spcPct val="100000"/>
            </a:lnSpc>
          </a:pPr>
          <a:r>
            <a:rPr lang="en-US">
              <a:latin typeface="Avenir Next LT Pro"/>
            </a:rPr>
            <a:t>Loss function used is </a:t>
          </a:r>
          <a:r>
            <a:rPr lang="en-US" b="1" i="0">
              <a:latin typeface="Avenir Next LT Pro"/>
            </a:rPr>
            <a:t>Cross Entropy Loss</a:t>
          </a:r>
          <a:r>
            <a:rPr lang="en-US">
              <a:latin typeface="Avenir Next LT Pro"/>
            </a:rPr>
            <a:t> with Optimizer </a:t>
          </a:r>
          <a:r>
            <a:rPr lang="en-US" b="0" i="0">
              <a:latin typeface="Avenir Next LT Pro"/>
            </a:rPr>
            <a:t>as </a:t>
          </a:r>
          <a:r>
            <a:rPr lang="en-US" b="1" i="1">
              <a:latin typeface="Avenir Next LT Pro"/>
            </a:rPr>
            <a:t>ADAM </a:t>
          </a:r>
        </a:p>
      </dgm:t>
    </dgm:pt>
    <dgm:pt modelId="{5B17B496-0786-4FC3-93C5-E5B0104FD8E5}" type="parTrans" cxnId="{2D55150E-C9A8-467C-B7F8-F46F0485ACCA}">
      <dgm:prSet/>
      <dgm:spPr/>
    </dgm:pt>
    <dgm:pt modelId="{9F265DBC-11F6-4DDA-90C1-4D715A107F7F}" type="sibTrans" cxnId="{2D55150E-C9A8-467C-B7F8-F46F0485ACCA}">
      <dgm:prSet/>
      <dgm:spPr/>
    </dgm:pt>
    <dgm:pt modelId="{C20E005E-E17C-4FE0-AAAE-42B684327D0F}" type="pres">
      <dgm:prSet presAssocID="{7F0EC3DC-1279-44E0-B3A9-BC860CDBC5E5}" presName="root" presStyleCnt="0">
        <dgm:presLayoutVars>
          <dgm:dir/>
          <dgm:resizeHandles val="exact"/>
        </dgm:presLayoutVars>
      </dgm:prSet>
      <dgm:spPr/>
    </dgm:pt>
    <dgm:pt modelId="{2DBF3A3A-AEB9-4881-80DF-EBB57B972B8D}" type="pres">
      <dgm:prSet presAssocID="{A583EC78-CAD2-44D1-B6BF-AC0AA39E967C}" presName="compNode" presStyleCnt="0"/>
      <dgm:spPr/>
    </dgm:pt>
    <dgm:pt modelId="{E2ECF132-9EAC-484F-8707-7453024FD42B}" type="pres">
      <dgm:prSet presAssocID="{A583EC78-CAD2-44D1-B6BF-AC0AA39E967C}" presName="bgRect" presStyleLbl="bgShp" presStyleIdx="0" presStyleCnt="4"/>
      <dgm:spPr/>
    </dgm:pt>
    <dgm:pt modelId="{EFA1B165-FEC6-4246-8AF8-EE5BD7A63A6B}" type="pres">
      <dgm:prSet presAssocID="{A583EC78-CAD2-44D1-B6BF-AC0AA39E967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Eye"/>
        </a:ext>
      </dgm:extLst>
    </dgm:pt>
    <dgm:pt modelId="{B3034346-6250-4E92-BDFA-7A95B5362F73}" type="pres">
      <dgm:prSet presAssocID="{A583EC78-CAD2-44D1-B6BF-AC0AA39E967C}" presName="spaceRect" presStyleCnt="0"/>
      <dgm:spPr/>
    </dgm:pt>
    <dgm:pt modelId="{A843BA36-0739-47CE-A3F8-378747B8B25F}" type="pres">
      <dgm:prSet presAssocID="{A583EC78-CAD2-44D1-B6BF-AC0AA39E967C}" presName="parTx" presStyleLbl="revTx" presStyleIdx="0" presStyleCnt="4">
        <dgm:presLayoutVars>
          <dgm:chMax val="0"/>
          <dgm:chPref val="0"/>
        </dgm:presLayoutVars>
      </dgm:prSet>
      <dgm:spPr/>
    </dgm:pt>
    <dgm:pt modelId="{98C7CECC-257A-42A1-96AB-533A6BE8C6EE}" type="pres">
      <dgm:prSet presAssocID="{10B0C55B-1C18-41E0-BDF1-DAAEF624CF5F}" presName="sibTrans" presStyleCnt="0"/>
      <dgm:spPr/>
    </dgm:pt>
    <dgm:pt modelId="{58C3F32A-0294-4B0B-ADD8-1EFB44D77E94}" type="pres">
      <dgm:prSet presAssocID="{B517EF49-E0FE-4A70-A523-FD03B28803D6}" presName="compNode" presStyleCnt="0"/>
      <dgm:spPr/>
    </dgm:pt>
    <dgm:pt modelId="{CBC5640C-4811-46E1-9DF7-F2EE14CA2D66}" type="pres">
      <dgm:prSet presAssocID="{B517EF49-E0FE-4A70-A523-FD03B28803D6}" presName="bgRect" presStyleLbl="bgShp" presStyleIdx="1" presStyleCnt="4"/>
      <dgm:spPr/>
    </dgm:pt>
    <dgm:pt modelId="{CE888277-5888-49CE-B506-DAB9030EB3BF}" type="pres">
      <dgm:prSet presAssocID="{B517EF49-E0FE-4A70-A523-FD03B28803D6}"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rget Audience"/>
        </a:ext>
      </dgm:extLst>
    </dgm:pt>
    <dgm:pt modelId="{96D3FF78-9361-4DD0-92CC-356F07E2D049}" type="pres">
      <dgm:prSet presAssocID="{B517EF49-E0FE-4A70-A523-FD03B28803D6}" presName="spaceRect" presStyleCnt="0"/>
      <dgm:spPr/>
    </dgm:pt>
    <dgm:pt modelId="{83F9A27C-07F7-41AE-BCF6-693D83C80372}" type="pres">
      <dgm:prSet presAssocID="{B517EF49-E0FE-4A70-A523-FD03B28803D6}" presName="parTx" presStyleLbl="revTx" presStyleIdx="1" presStyleCnt="4">
        <dgm:presLayoutVars>
          <dgm:chMax val="0"/>
          <dgm:chPref val="0"/>
        </dgm:presLayoutVars>
      </dgm:prSet>
      <dgm:spPr/>
    </dgm:pt>
    <dgm:pt modelId="{877D172C-5403-40DB-8A97-A2E923DC6AFE}" type="pres">
      <dgm:prSet presAssocID="{D6A14F2F-18D7-4A20-AE6B-6C583A0D67D5}" presName="sibTrans" presStyleCnt="0"/>
      <dgm:spPr/>
    </dgm:pt>
    <dgm:pt modelId="{1C64CCF9-0F4D-4E5D-B8AD-BE61BF97C547}" type="pres">
      <dgm:prSet presAssocID="{6A2AF747-9736-45EE-A95C-904D9AC79B1A}" presName="compNode" presStyleCnt="0"/>
      <dgm:spPr/>
    </dgm:pt>
    <dgm:pt modelId="{B53C16A4-FDD9-4608-B919-53EF94585608}" type="pres">
      <dgm:prSet presAssocID="{6A2AF747-9736-45EE-A95C-904D9AC79B1A}" presName="bgRect" presStyleLbl="bgShp" presStyleIdx="2" presStyleCnt="4"/>
      <dgm:spPr/>
    </dgm:pt>
    <dgm:pt modelId="{9A5D7043-2A7C-47A2-8D91-C66BB1E9CA1E}" type="pres">
      <dgm:prSet presAssocID="{6A2AF747-9736-45EE-A95C-904D9AC79B1A}"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lask"/>
        </a:ext>
      </dgm:extLst>
    </dgm:pt>
    <dgm:pt modelId="{C21DA6CF-B56D-466C-871D-DB0F4BBD9905}" type="pres">
      <dgm:prSet presAssocID="{6A2AF747-9736-45EE-A95C-904D9AC79B1A}" presName="spaceRect" presStyleCnt="0"/>
      <dgm:spPr/>
    </dgm:pt>
    <dgm:pt modelId="{E714AE43-582D-4761-AE77-D9F90937F4A2}" type="pres">
      <dgm:prSet presAssocID="{6A2AF747-9736-45EE-A95C-904D9AC79B1A}" presName="parTx" presStyleLbl="revTx" presStyleIdx="2" presStyleCnt="4">
        <dgm:presLayoutVars>
          <dgm:chMax val="0"/>
          <dgm:chPref val="0"/>
        </dgm:presLayoutVars>
      </dgm:prSet>
      <dgm:spPr/>
    </dgm:pt>
    <dgm:pt modelId="{796529AF-FC3B-4A4E-910A-9933815CD00A}" type="pres">
      <dgm:prSet presAssocID="{B3CD68D9-DE9F-4CC8-BA3B-76075EEB40A6}" presName="sibTrans" presStyleCnt="0"/>
      <dgm:spPr/>
    </dgm:pt>
    <dgm:pt modelId="{9F1C9F47-BFD6-4B9D-8C36-5C0761999B01}" type="pres">
      <dgm:prSet presAssocID="{D9D0DFE0-3293-4B56-9F1E-630DCD56AB85}" presName="compNode" presStyleCnt="0"/>
      <dgm:spPr/>
    </dgm:pt>
    <dgm:pt modelId="{6803B120-E909-421E-94F8-26CD52E74AF0}" type="pres">
      <dgm:prSet presAssocID="{D9D0DFE0-3293-4B56-9F1E-630DCD56AB85}" presName="bgRect" presStyleLbl="bgShp" presStyleIdx="3" presStyleCnt="4"/>
      <dgm:spPr/>
    </dgm:pt>
    <dgm:pt modelId="{FAFCB912-2AF1-49F1-A14A-420F09A12C98}" type="pres">
      <dgm:prSet presAssocID="{D9D0DFE0-3293-4B56-9F1E-630DCD56AB85}" presName="iconRect" presStyleLbl="node1" presStyleIdx="3" presStyleCnt="4"/>
      <dgm:spPr/>
    </dgm:pt>
    <dgm:pt modelId="{8B331688-D7B8-49E0-BDF1-2BDF4B7CD38B}" type="pres">
      <dgm:prSet presAssocID="{D9D0DFE0-3293-4B56-9F1E-630DCD56AB85}" presName="spaceRect" presStyleCnt="0"/>
      <dgm:spPr/>
    </dgm:pt>
    <dgm:pt modelId="{B3552E4C-BB11-4BE0-8D7E-6043E9AEABB7}" type="pres">
      <dgm:prSet presAssocID="{D9D0DFE0-3293-4B56-9F1E-630DCD56AB85}" presName="parTx" presStyleLbl="revTx" presStyleIdx="3" presStyleCnt="4">
        <dgm:presLayoutVars>
          <dgm:chMax val="0"/>
          <dgm:chPref val="0"/>
        </dgm:presLayoutVars>
      </dgm:prSet>
      <dgm:spPr/>
    </dgm:pt>
  </dgm:ptLst>
  <dgm:cxnLst>
    <dgm:cxn modelId="{2D55150E-C9A8-467C-B7F8-F46F0485ACCA}" srcId="{7F0EC3DC-1279-44E0-B3A9-BC860CDBC5E5}" destId="{D9D0DFE0-3293-4B56-9F1E-630DCD56AB85}" srcOrd="3" destOrd="0" parTransId="{5B17B496-0786-4FC3-93C5-E5B0104FD8E5}" sibTransId="{9F265DBC-11F6-4DDA-90C1-4D715A107F7F}"/>
    <dgm:cxn modelId="{B2EE3036-5DF8-47EC-A43E-6F5A31F86721}" type="presOf" srcId="{A583EC78-CAD2-44D1-B6BF-AC0AA39E967C}" destId="{A843BA36-0739-47CE-A3F8-378747B8B25F}" srcOrd="0" destOrd="0" presId="urn:microsoft.com/office/officeart/2018/2/layout/IconVerticalSolidList"/>
    <dgm:cxn modelId="{CE567345-47C2-4F00-9BFF-92DCACB0473A}" srcId="{7F0EC3DC-1279-44E0-B3A9-BC860CDBC5E5}" destId="{6A2AF747-9736-45EE-A95C-904D9AC79B1A}" srcOrd="2" destOrd="0" parTransId="{2FAF27B5-4187-43F8-A75F-76957A79831F}" sibTransId="{B3CD68D9-DE9F-4CC8-BA3B-76075EEB40A6}"/>
    <dgm:cxn modelId="{17B6214D-FB24-4525-993F-D173C277892A}" srcId="{7F0EC3DC-1279-44E0-B3A9-BC860CDBC5E5}" destId="{B517EF49-E0FE-4A70-A523-FD03B28803D6}" srcOrd="1" destOrd="0" parTransId="{59DBB8FF-6FF7-4940-856B-40D363611887}" sibTransId="{D6A14F2F-18D7-4A20-AE6B-6C583A0D67D5}"/>
    <dgm:cxn modelId="{B764EC73-25B9-47B8-BA85-DE10262ACF2C}" type="presOf" srcId="{7F0EC3DC-1279-44E0-B3A9-BC860CDBC5E5}" destId="{C20E005E-E17C-4FE0-AAAE-42B684327D0F}" srcOrd="0" destOrd="0" presId="urn:microsoft.com/office/officeart/2018/2/layout/IconVerticalSolidList"/>
    <dgm:cxn modelId="{0ECAB377-ED17-47EB-827A-2B580F0003B5}" type="presOf" srcId="{D9D0DFE0-3293-4B56-9F1E-630DCD56AB85}" destId="{B3552E4C-BB11-4BE0-8D7E-6043E9AEABB7}" srcOrd="0" destOrd="0" presId="urn:microsoft.com/office/officeart/2018/2/layout/IconVerticalSolidList"/>
    <dgm:cxn modelId="{3DA96AAC-2777-4E73-B3F8-E2DF846E286C}" srcId="{7F0EC3DC-1279-44E0-B3A9-BC860CDBC5E5}" destId="{A583EC78-CAD2-44D1-B6BF-AC0AA39E967C}" srcOrd="0" destOrd="0" parTransId="{ED7B7F8D-1347-4FB4-9710-B59AE6A594B4}" sibTransId="{10B0C55B-1C18-41E0-BDF1-DAAEF624CF5F}"/>
    <dgm:cxn modelId="{B49D65D8-71C4-43E6-B2C0-17F3E5DFCBBC}" type="presOf" srcId="{6A2AF747-9736-45EE-A95C-904D9AC79B1A}" destId="{E714AE43-582D-4761-AE77-D9F90937F4A2}" srcOrd="0" destOrd="0" presId="urn:microsoft.com/office/officeart/2018/2/layout/IconVerticalSolidList"/>
    <dgm:cxn modelId="{37CE2CE3-3127-4BC7-92D3-FD1B62591F8E}" type="presOf" srcId="{B517EF49-E0FE-4A70-A523-FD03B28803D6}" destId="{83F9A27C-07F7-41AE-BCF6-693D83C80372}" srcOrd="0" destOrd="0" presId="urn:microsoft.com/office/officeart/2018/2/layout/IconVerticalSolidList"/>
    <dgm:cxn modelId="{729D48E3-203E-4815-811B-760984484C3A}" type="presParOf" srcId="{C20E005E-E17C-4FE0-AAAE-42B684327D0F}" destId="{2DBF3A3A-AEB9-4881-80DF-EBB57B972B8D}" srcOrd="0" destOrd="0" presId="urn:microsoft.com/office/officeart/2018/2/layout/IconVerticalSolidList"/>
    <dgm:cxn modelId="{FC62EBAB-741A-4808-B9B8-88F2A9522B88}" type="presParOf" srcId="{2DBF3A3A-AEB9-4881-80DF-EBB57B972B8D}" destId="{E2ECF132-9EAC-484F-8707-7453024FD42B}" srcOrd="0" destOrd="0" presId="urn:microsoft.com/office/officeart/2018/2/layout/IconVerticalSolidList"/>
    <dgm:cxn modelId="{17457DD7-BE7C-4C53-9335-B19D77595E38}" type="presParOf" srcId="{2DBF3A3A-AEB9-4881-80DF-EBB57B972B8D}" destId="{EFA1B165-FEC6-4246-8AF8-EE5BD7A63A6B}" srcOrd="1" destOrd="0" presId="urn:microsoft.com/office/officeart/2018/2/layout/IconVerticalSolidList"/>
    <dgm:cxn modelId="{73DDB514-6ECD-4035-BCC7-4216897D2B30}" type="presParOf" srcId="{2DBF3A3A-AEB9-4881-80DF-EBB57B972B8D}" destId="{B3034346-6250-4E92-BDFA-7A95B5362F73}" srcOrd="2" destOrd="0" presId="urn:microsoft.com/office/officeart/2018/2/layout/IconVerticalSolidList"/>
    <dgm:cxn modelId="{82CDC1E9-EC33-4722-9A5C-93FE7757EDD1}" type="presParOf" srcId="{2DBF3A3A-AEB9-4881-80DF-EBB57B972B8D}" destId="{A843BA36-0739-47CE-A3F8-378747B8B25F}" srcOrd="3" destOrd="0" presId="urn:microsoft.com/office/officeart/2018/2/layout/IconVerticalSolidList"/>
    <dgm:cxn modelId="{7F91E4E5-6F7F-4E82-9C15-DB5E593AA05E}" type="presParOf" srcId="{C20E005E-E17C-4FE0-AAAE-42B684327D0F}" destId="{98C7CECC-257A-42A1-96AB-533A6BE8C6EE}" srcOrd="1" destOrd="0" presId="urn:microsoft.com/office/officeart/2018/2/layout/IconVerticalSolidList"/>
    <dgm:cxn modelId="{E6252A38-AD7C-4283-9E50-D97CC74220D8}" type="presParOf" srcId="{C20E005E-E17C-4FE0-AAAE-42B684327D0F}" destId="{58C3F32A-0294-4B0B-ADD8-1EFB44D77E94}" srcOrd="2" destOrd="0" presId="urn:microsoft.com/office/officeart/2018/2/layout/IconVerticalSolidList"/>
    <dgm:cxn modelId="{CB4BA8E3-4155-4BB5-A0E2-41864FB6C2F4}" type="presParOf" srcId="{58C3F32A-0294-4B0B-ADD8-1EFB44D77E94}" destId="{CBC5640C-4811-46E1-9DF7-F2EE14CA2D66}" srcOrd="0" destOrd="0" presId="urn:microsoft.com/office/officeart/2018/2/layout/IconVerticalSolidList"/>
    <dgm:cxn modelId="{6B91B143-5790-4169-AB8D-E124E5C4DD2C}" type="presParOf" srcId="{58C3F32A-0294-4B0B-ADD8-1EFB44D77E94}" destId="{CE888277-5888-49CE-B506-DAB9030EB3BF}" srcOrd="1" destOrd="0" presId="urn:microsoft.com/office/officeart/2018/2/layout/IconVerticalSolidList"/>
    <dgm:cxn modelId="{26FB1E48-AAC0-4644-B11E-37064A584F14}" type="presParOf" srcId="{58C3F32A-0294-4B0B-ADD8-1EFB44D77E94}" destId="{96D3FF78-9361-4DD0-92CC-356F07E2D049}" srcOrd="2" destOrd="0" presId="urn:microsoft.com/office/officeart/2018/2/layout/IconVerticalSolidList"/>
    <dgm:cxn modelId="{6D8C02B9-7326-47B8-A680-4C445E89073C}" type="presParOf" srcId="{58C3F32A-0294-4B0B-ADD8-1EFB44D77E94}" destId="{83F9A27C-07F7-41AE-BCF6-693D83C80372}" srcOrd="3" destOrd="0" presId="urn:microsoft.com/office/officeart/2018/2/layout/IconVerticalSolidList"/>
    <dgm:cxn modelId="{A295F07A-02BD-4540-8D17-790FB9B0A885}" type="presParOf" srcId="{C20E005E-E17C-4FE0-AAAE-42B684327D0F}" destId="{877D172C-5403-40DB-8A97-A2E923DC6AFE}" srcOrd="3" destOrd="0" presId="urn:microsoft.com/office/officeart/2018/2/layout/IconVerticalSolidList"/>
    <dgm:cxn modelId="{A3135F1D-BBCE-488D-B945-A9E5C7637A58}" type="presParOf" srcId="{C20E005E-E17C-4FE0-AAAE-42B684327D0F}" destId="{1C64CCF9-0F4D-4E5D-B8AD-BE61BF97C547}" srcOrd="4" destOrd="0" presId="urn:microsoft.com/office/officeart/2018/2/layout/IconVerticalSolidList"/>
    <dgm:cxn modelId="{721FB462-2DF1-4A24-B84E-6422F96917A4}" type="presParOf" srcId="{1C64CCF9-0F4D-4E5D-B8AD-BE61BF97C547}" destId="{B53C16A4-FDD9-4608-B919-53EF94585608}" srcOrd="0" destOrd="0" presId="urn:microsoft.com/office/officeart/2018/2/layout/IconVerticalSolidList"/>
    <dgm:cxn modelId="{9FE95D8C-59AA-4FD0-B34F-F19AF5C6DE3E}" type="presParOf" srcId="{1C64CCF9-0F4D-4E5D-B8AD-BE61BF97C547}" destId="{9A5D7043-2A7C-47A2-8D91-C66BB1E9CA1E}" srcOrd="1" destOrd="0" presId="urn:microsoft.com/office/officeart/2018/2/layout/IconVerticalSolidList"/>
    <dgm:cxn modelId="{FFA4F29A-9BB9-4F92-9AE3-B700BD388BB6}" type="presParOf" srcId="{1C64CCF9-0F4D-4E5D-B8AD-BE61BF97C547}" destId="{C21DA6CF-B56D-466C-871D-DB0F4BBD9905}" srcOrd="2" destOrd="0" presId="urn:microsoft.com/office/officeart/2018/2/layout/IconVerticalSolidList"/>
    <dgm:cxn modelId="{831C7F96-7F85-49F4-9460-9716E423F9AD}" type="presParOf" srcId="{1C64CCF9-0F4D-4E5D-B8AD-BE61BF97C547}" destId="{E714AE43-582D-4761-AE77-D9F90937F4A2}" srcOrd="3" destOrd="0" presId="urn:microsoft.com/office/officeart/2018/2/layout/IconVerticalSolidList"/>
    <dgm:cxn modelId="{07D59B29-3014-4AE0-84E2-871672D69650}" type="presParOf" srcId="{C20E005E-E17C-4FE0-AAAE-42B684327D0F}" destId="{796529AF-FC3B-4A4E-910A-9933815CD00A}" srcOrd="5" destOrd="0" presId="urn:microsoft.com/office/officeart/2018/2/layout/IconVerticalSolidList"/>
    <dgm:cxn modelId="{47D5C302-3046-4AB7-A7A0-3B8EB41D9208}" type="presParOf" srcId="{C20E005E-E17C-4FE0-AAAE-42B684327D0F}" destId="{9F1C9F47-BFD6-4B9D-8C36-5C0761999B01}" srcOrd="6" destOrd="0" presId="urn:microsoft.com/office/officeart/2018/2/layout/IconVerticalSolidList"/>
    <dgm:cxn modelId="{80D6B92F-5CD7-492D-AECD-EA27487ACD8F}" type="presParOf" srcId="{9F1C9F47-BFD6-4B9D-8C36-5C0761999B01}" destId="{6803B120-E909-421E-94F8-26CD52E74AF0}" srcOrd="0" destOrd="0" presId="urn:microsoft.com/office/officeart/2018/2/layout/IconVerticalSolidList"/>
    <dgm:cxn modelId="{0E2BF267-4049-43A0-99DC-9DEB9D10C100}" type="presParOf" srcId="{9F1C9F47-BFD6-4B9D-8C36-5C0761999B01}" destId="{FAFCB912-2AF1-49F1-A14A-420F09A12C98}" srcOrd="1" destOrd="0" presId="urn:microsoft.com/office/officeart/2018/2/layout/IconVerticalSolidList"/>
    <dgm:cxn modelId="{8971C7FF-C017-40EE-850D-2EC7CAFEB7D1}" type="presParOf" srcId="{9F1C9F47-BFD6-4B9D-8C36-5C0761999B01}" destId="{8B331688-D7B8-49E0-BDF1-2BDF4B7CD38B}" srcOrd="2" destOrd="0" presId="urn:microsoft.com/office/officeart/2018/2/layout/IconVerticalSolidList"/>
    <dgm:cxn modelId="{4C0CD512-C443-4ABD-87F1-513F03520EDB}" type="presParOf" srcId="{9F1C9F47-BFD6-4B9D-8C36-5C0761999B01}" destId="{B3552E4C-BB11-4BE0-8D7E-6043E9AEABB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C1A4FBD-F50F-48CE-BACA-A63B843D3A2D}" type="doc">
      <dgm:prSet loTypeId="urn:microsoft.com/office/officeart/2005/8/layout/list1" loCatId="list" qsTypeId="urn:microsoft.com/office/officeart/2005/8/quickstyle/simple5" qsCatId="simple" csTypeId="urn:microsoft.com/office/officeart/2005/8/colors/colorful2" csCatId="colorful" phldr="1"/>
      <dgm:spPr/>
      <dgm:t>
        <a:bodyPr/>
        <a:lstStyle/>
        <a:p>
          <a:endParaRPr lang="en-US"/>
        </a:p>
      </dgm:t>
    </dgm:pt>
    <dgm:pt modelId="{FE9A5466-7376-4A8A-A4F0-EA0CFD9D882A}">
      <dgm:prSet phldrT="[Text]"/>
      <dgm:spPr/>
      <dgm:t>
        <a:bodyPr/>
        <a:lstStyle/>
        <a:p>
          <a:r>
            <a:rPr lang="en-US"/>
            <a:t>Madhav Gupta </a:t>
          </a:r>
          <a:r>
            <a:rPr lang="en-US">
              <a:latin typeface="Avenir Next LT Pro"/>
            </a:rPr>
            <a:t>21D070043</a:t>
          </a:r>
          <a:endParaRPr lang="en-US"/>
        </a:p>
      </dgm:t>
    </dgm:pt>
    <dgm:pt modelId="{273CC2A6-86BF-495D-ADA9-ACDE0F443B74}" type="parTrans" cxnId="{9C644773-9E53-49EF-B039-82D7420EEC1B}">
      <dgm:prSet/>
      <dgm:spPr/>
      <dgm:t>
        <a:bodyPr/>
        <a:lstStyle/>
        <a:p>
          <a:endParaRPr lang="en-US"/>
        </a:p>
      </dgm:t>
    </dgm:pt>
    <dgm:pt modelId="{EE544376-9248-42FC-92FB-4E1B65D193B5}" type="sibTrans" cxnId="{9C644773-9E53-49EF-B039-82D7420EEC1B}">
      <dgm:prSet/>
      <dgm:spPr/>
      <dgm:t>
        <a:bodyPr/>
        <a:lstStyle/>
        <a:p>
          <a:endParaRPr lang="en-US"/>
        </a:p>
      </dgm:t>
    </dgm:pt>
    <dgm:pt modelId="{04324503-A407-45E0-BB5D-3506C7A50076}">
      <dgm:prSet phldrT="[Text]"/>
      <dgm:spPr/>
      <dgm:t>
        <a:bodyPr/>
        <a:lstStyle/>
        <a:p>
          <a:r>
            <a:rPr lang="en-US">
              <a:latin typeface="Avenir Next LT Pro"/>
            </a:rPr>
            <a:t>Designed</a:t>
          </a:r>
          <a:r>
            <a:rPr lang="en-US"/>
            <a:t> and Trained the CNN model for the Cifar-10 Dataset for various types </a:t>
          </a:r>
          <a:r>
            <a:rPr lang="en-US">
              <a:latin typeface="Avenir Next LT Pro"/>
            </a:rPr>
            <a:t>of</a:t>
          </a:r>
          <a:r>
            <a:rPr lang="en-US"/>
            <a:t> classification</a:t>
          </a:r>
        </a:p>
      </dgm:t>
    </dgm:pt>
    <dgm:pt modelId="{ABFB8A95-1298-45B6-8D03-B29545694F71}" type="parTrans" cxnId="{53D08B58-B272-4673-BF16-B881A0B50894}">
      <dgm:prSet/>
      <dgm:spPr/>
      <dgm:t>
        <a:bodyPr/>
        <a:lstStyle/>
        <a:p>
          <a:endParaRPr lang="en-US"/>
        </a:p>
      </dgm:t>
    </dgm:pt>
    <dgm:pt modelId="{EDCAB460-B3E0-4982-A421-8DCF116934FB}" type="sibTrans" cxnId="{53D08B58-B272-4673-BF16-B881A0B50894}">
      <dgm:prSet/>
      <dgm:spPr/>
      <dgm:t>
        <a:bodyPr/>
        <a:lstStyle/>
        <a:p>
          <a:endParaRPr lang="en-US"/>
        </a:p>
      </dgm:t>
    </dgm:pt>
    <dgm:pt modelId="{4B280C48-A095-40C7-B3D4-25AE96CA2AFE}">
      <dgm:prSet phldrT="[Text]"/>
      <dgm:spPr/>
      <dgm:t>
        <a:bodyPr/>
        <a:lstStyle/>
        <a:p>
          <a:pPr rtl="0"/>
          <a:r>
            <a:rPr lang="en-US" b="0">
              <a:latin typeface="Avenir Next LT Pro"/>
            </a:rPr>
            <a:t>Compiled the results of the final model and  prepared</a:t>
          </a:r>
          <a:r>
            <a:rPr lang="en-US" b="0"/>
            <a:t> the ppt content for Cifar-10 Dataset</a:t>
          </a:r>
        </a:p>
      </dgm:t>
    </dgm:pt>
    <dgm:pt modelId="{EA32D3D1-9B78-4BDA-A14A-A2D00193C37B}" type="parTrans" cxnId="{B24B5DC4-CA95-4D27-91B1-7FD711EBD42A}">
      <dgm:prSet/>
      <dgm:spPr/>
      <dgm:t>
        <a:bodyPr/>
        <a:lstStyle/>
        <a:p>
          <a:endParaRPr lang="en-US"/>
        </a:p>
      </dgm:t>
    </dgm:pt>
    <dgm:pt modelId="{14E84B45-2BE7-44CA-8CBF-E75B948D24C7}" type="sibTrans" cxnId="{B24B5DC4-CA95-4D27-91B1-7FD711EBD42A}">
      <dgm:prSet/>
      <dgm:spPr/>
      <dgm:t>
        <a:bodyPr/>
        <a:lstStyle/>
        <a:p>
          <a:endParaRPr lang="en-US"/>
        </a:p>
      </dgm:t>
    </dgm:pt>
    <dgm:pt modelId="{5FAE73C5-A545-47B5-9CD3-CA250C51283B}">
      <dgm:prSet phldrT="[Text]"/>
      <dgm:spPr/>
      <dgm:t>
        <a:bodyPr/>
        <a:lstStyle/>
        <a:p>
          <a:r>
            <a:rPr lang="en-US"/>
            <a:t>Samar Agarwal </a:t>
          </a:r>
          <a:r>
            <a:rPr lang="en-US">
              <a:latin typeface="Avenir Next LT Pro"/>
            </a:rPr>
            <a:t>21D070059</a:t>
          </a:r>
          <a:endParaRPr lang="en-US"/>
        </a:p>
      </dgm:t>
    </dgm:pt>
    <dgm:pt modelId="{98B38EDE-DE26-40B9-A2BD-5A28ACF72DCE}" type="parTrans" cxnId="{BE23AC50-CBB7-4DA7-9380-8DC18AE1818F}">
      <dgm:prSet/>
      <dgm:spPr/>
      <dgm:t>
        <a:bodyPr/>
        <a:lstStyle/>
        <a:p>
          <a:endParaRPr lang="en-US"/>
        </a:p>
      </dgm:t>
    </dgm:pt>
    <dgm:pt modelId="{E84BB955-02CA-42A3-88B3-9B62EA469D34}" type="sibTrans" cxnId="{BE23AC50-CBB7-4DA7-9380-8DC18AE1818F}">
      <dgm:prSet/>
      <dgm:spPr/>
      <dgm:t>
        <a:bodyPr/>
        <a:lstStyle/>
        <a:p>
          <a:endParaRPr lang="en-US"/>
        </a:p>
      </dgm:t>
    </dgm:pt>
    <dgm:pt modelId="{A2572E52-2265-4458-876A-F75AC4E36B23}">
      <dgm:prSet phldrT="[Text]"/>
      <dgm:spPr/>
      <dgm:t>
        <a:bodyPr/>
        <a:lstStyle/>
        <a:p>
          <a:pPr rtl="0"/>
          <a:r>
            <a:rPr lang="en-US"/>
            <a:t>Trained a </a:t>
          </a:r>
          <a:r>
            <a:rPr lang="en-US">
              <a:latin typeface="Avenir Next LT Pro"/>
            </a:rPr>
            <a:t>preliminary </a:t>
          </a:r>
          <a:r>
            <a:rPr lang="en-US"/>
            <a:t>model for multi-categorical classification on </a:t>
          </a:r>
          <a:r>
            <a:rPr lang="en-US">
              <a:latin typeface="Avenir Next LT Pro"/>
            </a:rPr>
            <a:t>UC Merced</a:t>
          </a:r>
          <a:r>
            <a:rPr lang="en-US"/>
            <a:t> Dataset</a:t>
          </a:r>
          <a:r>
            <a:rPr lang="en-US">
              <a:latin typeface="Avenir Next LT Pro"/>
            </a:rPr>
            <a:t> </a:t>
          </a:r>
          <a:endParaRPr lang="en-US"/>
        </a:p>
      </dgm:t>
    </dgm:pt>
    <dgm:pt modelId="{4D5381A6-FACB-4508-89EB-B50EF6CFD581}" type="parTrans" cxnId="{21CBA33D-26AB-4F21-805A-628C5FFCB178}">
      <dgm:prSet/>
      <dgm:spPr/>
      <dgm:t>
        <a:bodyPr/>
        <a:lstStyle/>
        <a:p>
          <a:endParaRPr lang="en-US"/>
        </a:p>
      </dgm:t>
    </dgm:pt>
    <dgm:pt modelId="{E9DF762B-E1CC-47BE-BE6C-EFFD77F4929F}" type="sibTrans" cxnId="{21CBA33D-26AB-4F21-805A-628C5FFCB178}">
      <dgm:prSet/>
      <dgm:spPr/>
      <dgm:t>
        <a:bodyPr/>
        <a:lstStyle/>
        <a:p>
          <a:endParaRPr lang="en-US"/>
        </a:p>
      </dgm:t>
    </dgm:pt>
    <dgm:pt modelId="{51C3388C-2D14-4274-AB72-8746605433EE}">
      <dgm:prSet phldrT="[Text]"/>
      <dgm:spPr/>
      <dgm:t>
        <a:bodyPr/>
        <a:lstStyle/>
        <a:p>
          <a:pPr rtl="0"/>
          <a:r>
            <a:rPr lang="en-US"/>
            <a:t>Designed and finalized the presentation</a:t>
          </a:r>
          <a:r>
            <a:rPr lang="en-US">
              <a:latin typeface="Avenir Next LT Pro"/>
            </a:rPr>
            <a:t> to include the elementary slides like this one.</a:t>
          </a:r>
          <a:endParaRPr lang="en-US"/>
        </a:p>
      </dgm:t>
    </dgm:pt>
    <dgm:pt modelId="{6FBAAF4B-AD3E-4FF8-AD60-89A7789664FA}" type="parTrans" cxnId="{C16CEDC5-D93F-4D11-9BBD-5170E86A1F10}">
      <dgm:prSet/>
      <dgm:spPr/>
      <dgm:t>
        <a:bodyPr/>
        <a:lstStyle/>
        <a:p>
          <a:endParaRPr lang="en-US"/>
        </a:p>
      </dgm:t>
    </dgm:pt>
    <dgm:pt modelId="{A026A750-93D0-4D48-B7B2-E5093E5924A3}" type="sibTrans" cxnId="{C16CEDC5-D93F-4D11-9BBD-5170E86A1F10}">
      <dgm:prSet/>
      <dgm:spPr/>
      <dgm:t>
        <a:bodyPr/>
        <a:lstStyle/>
        <a:p>
          <a:endParaRPr lang="en-US"/>
        </a:p>
      </dgm:t>
    </dgm:pt>
    <dgm:pt modelId="{E81E891A-D64F-41C2-81A9-8747A6A81A50}">
      <dgm:prSet phldrT="[Text]"/>
      <dgm:spPr/>
      <dgm:t>
        <a:bodyPr/>
        <a:lstStyle/>
        <a:p>
          <a:r>
            <a:rPr lang="en-US"/>
            <a:t>Shivansh Gupta </a:t>
          </a:r>
          <a:r>
            <a:rPr lang="en-US">
              <a:latin typeface="Avenir Next LT Pro"/>
            </a:rPr>
            <a:t>21D070067</a:t>
          </a:r>
          <a:endParaRPr lang="en-US"/>
        </a:p>
      </dgm:t>
    </dgm:pt>
    <dgm:pt modelId="{BFF4FEFB-CC64-4B88-B180-EF30D1BE38BA}" type="parTrans" cxnId="{D686A023-78BE-4FB2-A85F-776EEF5CECC4}">
      <dgm:prSet/>
      <dgm:spPr/>
      <dgm:t>
        <a:bodyPr/>
        <a:lstStyle/>
        <a:p>
          <a:endParaRPr lang="en-US"/>
        </a:p>
      </dgm:t>
    </dgm:pt>
    <dgm:pt modelId="{D7B35830-3B2A-4F6A-AD66-5E721FDAC1AF}" type="sibTrans" cxnId="{D686A023-78BE-4FB2-A85F-776EEF5CECC4}">
      <dgm:prSet/>
      <dgm:spPr/>
      <dgm:t>
        <a:bodyPr/>
        <a:lstStyle/>
        <a:p>
          <a:endParaRPr lang="en-US"/>
        </a:p>
      </dgm:t>
    </dgm:pt>
    <dgm:pt modelId="{87248736-BABE-4184-86C8-5397291D6C17}">
      <dgm:prSet phldrT="[Text]"/>
      <dgm:spPr/>
      <dgm:t>
        <a:bodyPr/>
        <a:lstStyle/>
        <a:p>
          <a:pPr rtl="0"/>
          <a:r>
            <a:rPr lang="en-US"/>
            <a:t>Trained the final model for </a:t>
          </a:r>
          <a:r>
            <a:rPr lang="en-US">
              <a:latin typeface="Avenir Next LT Pro"/>
            </a:rPr>
            <a:t>UC Merced</a:t>
          </a:r>
          <a:r>
            <a:rPr lang="en-US"/>
            <a:t> Dataset</a:t>
          </a:r>
          <a:r>
            <a:rPr lang="en-US">
              <a:latin typeface="Avenir Next LT Pro"/>
            </a:rPr>
            <a:t> using the increased training dataset</a:t>
          </a:r>
          <a:endParaRPr lang="en-US"/>
        </a:p>
      </dgm:t>
    </dgm:pt>
    <dgm:pt modelId="{52E87635-2654-4987-BF51-A7A7668A22AA}" type="parTrans" cxnId="{28251895-17EE-4022-B560-FE81317229B9}">
      <dgm:prSet/>
      <dgm:spPr/>
      <dgm:t>
        <a:bodyPr/>
        <a:lstStyle/>
        <a:p>
          <a:endParaRPr lang="en-US"/>
        </a:p>
      </dgm:t>
    </dgm:pt>
    <dgm:pt modelId="{44DD8CA7-9D06-4A5B-BDBE-154D178B0DD6}" type="sibTrans" cxnId="{28251895-17EE-4022-B560-FE81317229B9}">
      <dgm:prSet/>
      <dgm:spPr/>
      <dgm:t>
        <a:bodyPr/>
        <a:lstStyle/>
        <a:p>
          <a:endParaRPr lang="en-US"/>
        </a:p>
      </dgm:t>
    </dgm:pt>
    <dgm:pt modelId="{703307D7-6895-4524-9200-7A90DCB4D8AB}">
      <dgm:prSet phldrT="[Text]"/>
      <dgm:spPr/>
      <dgm:t>
        <a:bodyPr/>
        <a:lstStyle/>
        <a:p>
          <a:r>
            <a:rPr lang="en-US"/>
            <a:t>Aaryan Sharma 210110003</a:t>
          </a:r>
        </a:p>
      </dgm:t>
    </dgm:pt>
    <dgm:pt modelId="{A8FF93DA-EC66-4040-8A06-A1D321BD0899}" type="parTrans" cxnId="{4F889C2A-2DE0-4627-B56A-8AE6AD91B27F}">
      <dgm:prSet/>
      <dgm:spPr/>
      <dgm:t>
        <a:bodyPr/>
        <a:lstStyle/>
        <a:p>
          <a:endParaRPr lang="en-US"/>
        </a:p>
      </dgm:t>
    </dgm:pt>
    <dgm:pt modelId="{AC5D0F58-92E1-4656-87E7-37C4261F46AF}" type="sibTrans" cxnId="{4F889C2A-2DE0-4627-B56A-8AE6AD91B27F}">
      <dgm:prSet/>
      <dgm:spPr/>
      <dgm:t>
        <a:bodyPr/>
        <a:lstStyle/>
        <a:p>
          <a:endParaRPr lang="en-US"/>
        </a:p>
      </dgm:t>
    </dgm:pt>
    <dgm:pt modelId="{0C2B314E-8CE0-4465-BF3E-7C612D99C211}">
      <dgm:prSet phldrT="[Text]"/>
      <dgm:spPr/>
      <dgm:t>
        <a:bodyPr/>
        <a:lstStyle/>
        <a:p>
          <a:pPr rtl="0"/>
          <a:r>
            <a:rPr lang="en-US"/>
            <a:t>Performed Image augmentation on training dataset of </a:t>
          </a:r>
          <a:r>
            <a:rPr lang="en-US">
              <a:latin typeface="Avenir Next LT Pro"/>
            </a:rPr>
            <a:t>UC Merced</a:t>
          </a:r>
          <a:r>
            <a:rPr lang="en-US"/>
            <a:t> dataset</a:t>
          </a:r>
        </a:p>
      </dgm:t>
    </dgm:pt>
    <dgm:pt modelId="{2460F6C1-E241-404B-9E2B-EBC9EB8E2EAB}" type="parTrans" cxnId="{9255C9BF-9425-4DFC-9A74-9687537A188B}">
      <dgm:prSet/>
      <dgm:spPr/>
      <dgm:t>
        <a:bodyPr/>
        <a:lstStyle/>
        <a:p>
          <a:endParaRPr lang="en-US"/>
        </a:p>
      </dgm:t>
    </dgm:pt>
    <dgm:pt modelId="{8ACF7CD9-A3D6-46BE-9BB6-ED713456C313}" type="sibTrans" cxnId="{9255C9BF-9425-4DFC-9A74-9687537A188B}">
      <dgm:prSet/>
      <dgm:spPr/>
      <dgm:t>
        <a:bodyPr/>
        <a:lstStyle/>
        <a:p>
          <a:endParaRPr lang="en-US"/>
        </a:p>
      </dgm:t>
    </dgm:pt>
    <dgm:pt modelId="{B7DDE618-F847-4E91-AA37-E894CC3AD181}">
      <dgm:prSet phldrT="[Text]"/>
      <dgm:spPr/>
      <dgm:t>
        <a:bodyPr/>
        <a:lstStyle/>
        <a:p>
          <a:r>
            <a:rPr lang="en-US"/>
            <a:t>Researched on different types of Research papers on Image classification using deep CNN</a:t>
          </a:r>
        </a:p>
      </dgm:t>
    </dgm:pt>
    <dgm:pt modelId="{0F8ACB42-3D0A-4194-8D6E-FDE192C3AB2D}" type="parTrans" cxnId="{EE303541-9B1F-4A7E-90CE-106C60A8B6E7}">
      <dgm:prSet/>
      <dgm:spPr/>
      <dgm:t>
        <a:bodyPr/>
        <a:lstStyle/>
        <a:p>
          <a:endParaRPr lang="en-US"/>
        </a:p>
      </dgm:t>
    </dgm:pt>
    <dgm:pt modelId="{C6864734-63AA-456F-AB72-8D6FAE826E7B}" type="sibTrans" cxnId="{EE303541-9B1F-4A7E-90CE-106C60A8B6E7}">
      <dgm:prSet/>
      <dgm:spPr/>
      <dgm:t>
        <a:bodyPr/>
        <a:lstStyle/>
        <a:p>
          <a:endParaRPr lang="en-US"/>
        </a:p>
      </dgm:t>
    </dgm:pt>
    <dgm:pt modelId="{AAC9B1C4-F289-4E94-AC8F-690EB669BE16}">
      <dgm:prSet phldrT="[Text]"/>
      <dgm:spPr/>
      <dgm:t>
        <a:bodyPr/>
        <a:lstStyle/>
        <a:p>
          <a:pPr rtl="0"/>
          <a:r>
            <a:rPr lang="en-US"/>
            <a:t>Prepared </a:t>
          </a:r>
          <a:r>
            <a:rPr lang="en-US">
              <a:latin typeface="Avenir Next LT Pro"/>
            </a:rPr>
            <a:t>the</a:t>
          </a:r>
          <a:r>
            <a:rPr lang="en-US"/>
            <a:t> ppt content and results for the </a:t>
          </a:r>
          <a:r>
            <a:rPr lang="en-US">
              <a:latin typeface="Avenir Next LT Pro"/>
            </a:rPr>
            <a:t>category</a:t>
          </a:r>
          <a:r>
            <a:rPr lang="en-US"/>
            <a:t> classification on </a:t>
          </a:r>
          <a:r>
            <a:rPr lang="en-US">
              <a:latin typeface="Avenir Next LT Pro"/>
            </a:rPr>
            <a:t>UC</a:t>
          </a:r>
          <a:r>
            <a:rPr lang="en-US"/>
            <a:t> </a:t>
          </a:r>
          <a:r>
            <a:rPr lang="en-US">
              <a:latin typeface="Avenir Next LT Pro"/>
            </a:rPr>
            <a:t>Merced</a:t>
          </a:r>
          <a:r>
            <a:rPr lang="en-US"/>
            <a:t> Dataset</a:t>
          </a:r>
          <a:r>
            <a:rPr lang="en-US">
              <a:latin typeface="Avenir Next LT Pro"/>
            </a:rPr>
            <a:t>  </a:t>
          </a:r>
          <a:endParaRPr lang="en-US"/>
        </a:p>
      </dgm:t>
    </dgm:pt>
    <dgm:pt modelId="{5135E215-8F6E-4AAC-BB79-7B6D919569C5}" type="parTrans" cxnId="{C1C21037-A156-40C0-86BA-82D23A04AF85}">
      <dgm:prSet/>
      <dgm:spPr/>
      <dgm:t>
        <a:bodyPr/>
        <a:lstStyle/>
        <a:p>
          <a:endParaRPr lang="en-US"/>
        </a:p>
      </dgm:t>
    </dgm:pt>
    <dgm:pt modelId="{12716EEB-890C-41FF-BB1F-C267AEE9CFA8}" type="sibTrans" cxnId="{C1C21037-A156-40C0-86BA-82D23A04AF85}">
      <dgm:prSet/>
      <dgm:spPr/>
      <dgm:t>
        <a:bodyPr/>
        <a:lstStyle/>
        <a:p>
          <a:endParaRPr lang="en-US"/>
        </a:p>
      </dgm:t>
    </dgm:pt>
    <dgm:pt modelId="{0BF03992-3BCB-4D63-BD42-BB98057646EF}">
      <dgm:prSet phldrT="[Text]"/>
      <dgm:spPr/>
      <dgm:t>
        <a:bodyPr/>
        <a:lstStyle/>
        <a:p>
          <a:pPr rtl="0"/>
          <a:r>
            <a:rPr lang="en-US"/>
            <a:t>Resolved the issue of low image size in Cifar-10 dataset by</a:t>
          </a:r>
          <a:r>
            <a:rPr lang="en-US">
              <a:latin typeface="Avenir Next LT Pro"/>
            </a:rPr>
            <a:t> using</a:t>
          </a:r>
          <a:r>
            <a:rPr lang="en-US"/>
            <a:t> </a:t>
          </a:r>
          <a:r>
            <a:rPr lang="en-US">
              <a:latin typeface="Avenir Next LT Pro"/>
            </a:rPr>
            <a:t>UC Merced and SUN397 so that we can have more input data per image.</a:t>
          </a:r>
        </a:p>
      </dgm:t>
    </dgm:pt>
    <dgm:pt modelId="{3F27331B-3F0D-4D2D-9FB0-05CE2E035924}" type="parTrans" cxnId="{AE291167-0A34-466B-B3A6-60B1FAB0F0AC}">
      <dgm:prSet/>
      <dgm:spPr/>
      <dgm:t>
        <a:bodyPr/>
        <a:lstStyle/>
        <a:p>
          <a:endParaRPr lang="en-US"/>
        </a:p>
      </dgm:t>
    </dgm:pt>
    <dgm:pt modelId="{37933B57-A131-4364-B535-7281517E0059}" type="sibTrans" cxnId="{AE291167-0A34-466B-B3A6-60B1FAB0F0AC}">
      <dgm:prSet/>
      <dgm:spPr/>
      <dgm:t>
        <a:bodyPr/>
        <a:lstStyle/>
        <a:p>
          <a:endParaRPr lang="en-US"/>
        </a:p>
      </dgm:t>
    </dgm:pt>
    <dgm:pt modelId="{29196BCB-C150-4BAE-BBE7-C6D6E73A5756}">
      <dgm:prSet phldr="0"/>
      <dgm:spPr/>
      <dgm:t>
        <a:bodyPr/>
        <a:lstStyle/>
        <a:p>
          <a:pPr rtl="0"/>
          <a:r>
            <a:rPr lang="en-US">
              <a:latin typeface="Avenir Next LT Pro"/>
            </a:rPr>
            <a:t> The SUN397 dataset was hard to extract as it is a 40Gb dataset containing a way more classes than we expected so we used other dataset</a:t>
          </a:r>
          <a:endParaRPr lang="en-US"/>
        </a:p>
      </dgm:t>
    </dgm:pt>
    <dgm:pt modelId="{0E7C1A2D-2DDD-4260-A013-8E6C9B13E977}" type="parTrans" cxnId="{C6A2D3AE-46BD-4111-945E-3C64734E5E8D}">
      <dgm:prSet/>
      <dgm:spPr/>
      <dgm:t>
        <a:bodyPr/>
        <a:lstStyle/>
        <a:p>
          <a:endParaRPr lang="en-US"/>
        </a:p>
      </dgm:t>
    </dgm:pt>
    <dgm:pt modelId="{21A61877-4E98-4B5F-A5E3-BB6B26763B92}" type="sibTrans" cxnId="{C6A2D3AE-46BD-4111-945E-3C64734E5E8D}">
      <dgm:prSet/>
      <dgm:spPr/>
      <dgm:t>
        <a:bodyPr/>
        <a:lstStyle/>
        <a:p>
          <a:endParaRPr lang="en-US"/>
        </a:p>
      </dgm:t>
    </dgm:pt>
    <dgm:pt modelId="{8725DB9F-8FF4-4D8C-B0D2-207A8D738322}" type="pres">
      <dgm:prSet presAssocID="{AC1A4FBD-F50F-48CE-BACA-A63B843D3A2D}" presName="linear" presStyleCnt="0">
        <dgm:presLayoutVars>
          <dgm:dir/>
          <dgm:animLvl val="lvl"/>
          <dgm:resizeHandles val="exact"/>
        </dgm:presLayoutVars>
      </dgm:prSet>
      <dgm:spPr/>
    </dgm:pt>
    <dgm:pt modelId="{BE38E547-67C4-49C5-9047-0C5110AC0D2D}" type="pres">
      <dgm:prSet presAssocID="{FE9A5466-7376-4A8A-A4F0-EA0CFD9D882A}" presName="parentLin" presStyleCnt="0"/>
      <dgm:spPr/>
    </dgm:pt>
    <dgm:pt modelId="{4F8F8CCB-8858-42FD-8523-5D6992D2B9B2}" type="pres">
      <dgm:prSet presAssocID="{FE9A5466-7376-4A8A-A4F0-EA0CFD9D882A}" presName="parentLeftMargin" presStyleLbl="node1" presStyleIdx="0" presStyleCnt="4"/>
      <dgm:spPr/>
    </dgm:pt>
    <dgm:pt modelId="{E02CC60F-3546-4674-83A0-FC43551216FE}" type="pres">
      <dgm:prSet presAssocID="{FE9A5466-7376-4A8A-A4F0-EA0CFD9D882A}" presName="parentText" presStyleLbl="node1" presStyleIdx="0" presStyleCnt="4">
        <dgm:presLayoutVars>
          <dgm:chMax val="0"/>
          <dgm:bulletEnabled val="1"/>
        </dgm:presLayoutVars>
      </dgm:prSet>
      <dgm:spPr/>
    </dgm:pt>
    <dgm:pt modelId="{C797971F-8F1C-45F6-8D4B-983076B55B6D}" type="pres">
      <dgm:prSet presAssocID="{FE9A5466-7376-4A8A-A4F0-EA0CFD9D882A}" presName="negativeSpace" presStyleCnt="0"/>
      <dgm:spPr/>
    </dgm:pt>
    <dgm:pt modelId="{83687BA9-F849-47B9-BA06-FC52F5822829}" type="pres">
      <dgm:prSet presAssocID="{FE9A5466-7376-4A8A-A4F0-EA0CFD9D882A}" presName="childText" presStyleLbl="conFgAcc1" presStyleIdx="0" presStyleCnt="4">
        <dgm:presLayoutVars>
          <dgm:bulletEnabled val="1"/>
        </dgm:presLayoutVars>
      </dgm:prSet>
      <dgm:spPr/>
    </dgm:pt>
    <dgm:pt modelId="{F3B37201-A3AE-441C-BFD1-741967CFA683}" type="pres">
      <dgm:prSet presAssocID="{EE544376-9248-42FC-92FB-4E1B65D193B5}" presName="spaceBetweenRectangles" presStyleCnt="0"/>
      <dgm:spPr/>
    </dgm:pt>
    <dgm:pt modelId="{D6F41B61-009B-4880-B865-533A2AE6A3B2}" type="pres">
      <dgm:prSet presAssocID="{5FAE73C5-A545-47B5-9CD3-CA250C51283B}" presName="parentLin" presStyleCnt="0"/>
      <dgm:spPr/>
    </dgm:pt>
    <dgm:pt modelId="{91A7F1DC-3B7F-4207-B111-50B7DC39A8F7}" type="pres">
      <dgm:prSet presAssocID="{5FAE73C5-A545-47B5-9CD3-CA250C51283B}" presName="parentLeftMargin" presStyleLbl="node1" presStyleIdx="0" presStyleCnt="4"/>
      <dgm:spPr/>
    </dgm:pt>
    <dgm:pt modelId="{21900438-BADA-487E-9B4B-319683E65010}" type="pres">
      <dgm:prSet presAssocID="{5FAE73C5-A545-47B5-9CD3-CA250C51283B}" presName="parentText" presStyleLbl="node1" presStyleIdx="1" presStyleCnt="4">
        <dgm:presLayoutVars>
          <dgm:chMax val="0"/>
          <dgm:bulletEnabled val="1"/>
        </dgm:presLayoutVars>
      </dgm:prSet>
      <dgm:spPr/>
    </dgm:pt>
    <dgm:pt modelId="{E1ED1CD1-7C02-4F93-AA8D-A1B00B08FD85}" type="pres">
      <dgm:prSet presAssocID="{5FAE73C5-A545-47B5-9CD3-CA250C51283B}" presName="negativeSpace" presStyleCnt="0"/>
      <dgm:spPr/>
    </dgm:pt>
    <dgm:pt modelId="{8D056B32-8131-4C25-A078-1C55F6BC913F}" type="pres">
      <dgm:prSet presAssocID="{5FAE73C5-A545-47B5-9CD3-CA250C51283B}" presName="childText" presStyleLbl="conFgAcc1" presStyleIdx="1" presStyleCnt="4">
        <dgm:presLayoutVars>
          <dgm:bulletEnabled val="1"/>
        </dgm:presLayoutVars>
      </dgm:prSet>
      <dgm:spPr/>
    </dgm:pt>
    <dgm:pt modelId="{0524DD4B-BB53-4414-9C35-35900DFF50E2}" type="pres">
      <dgm:prSet presAssocID="{E84BB955-02CA-42A3-88B3-9B62EA469D34}" presName="spaceBetweenRectangles" presStyleCnt="0"/>
      <dgm:spPr/>
    </dgm:pt>
    <dgm:pt modelId="{A521D9BE-074F-4F40-B361-06AB4D64256F}" type="pres">
      <dgm:prSet presAssocID="{E81E891A-D64F-41C2-81A9-8747A6A81A50}" presName="parentLin" presStyleCnt="0"/>
      <dgm:spPr/>
    </dgm:pt>
    <dgm:pt modelId="{8AAF8615-BA99-4FB9-B9C9-845C5C622A5E}" type="pres">
      <dgm:prSet presAssocID="{E81E891A-D64F-41C2-81A9-8747A6A81A50}" presName="parentLeftMargin" presStyleLbl="node1" presStyleIdx="1" presStyleCnt="4"/>
      <dgm:spPr/>
    </dgm:pt>
    <dgm:pt modelId="{45B4F15E-E461-494E-8EDA-CAAF086B2677}" type="pres">
      <dgm:prSet presAssocID="{E81E891A-D64F-41C2-81A9-8747A6A81A50}" presName="parentText" presStyleLbl="node1" presStyleIdx="2" presStyleCnt="4">
        <dgm:presLayoutVars>
          <dgm:chMax val="0"/>
          <dgm:bulletEnabled val="1"/>
        </dgm:presLayoutVars>
      </dgm:prSet>
      <dgm:spPr/>
    </dgm:pt>
    <dgm:pt modelId="{EC6BF9DB-31D8-4E90-AD14-126729729A2F}" type="pres">
      <dgm:prSet presAssocID="{E81E891A-D64F-41C2-81A9-8747A6A81A50}" presName="negativeSpace" presStyleCnt="0"/>
      <dgm:spPr/>
    </dgm:pt>
    <dgm:pt modelId="{2750DC17-C42A-46C6-A108-9A4BFAD9AF08}" type="pres">
      <dgm:prSet presAssocID="{E81E891A-D64F-41C2-81A9-8747A6A81A50}" presName="childText" presStyleLbl="conFgAcc1" presStyleIdx="2" presStyleCnt="4">
        <dgm:presLayoutVars>
          <dgm:bulletEnabled val="1"/>
        </dgm:presLayoutVars>
      </dgm:prSet>
      <dgm:spPr/>
    </dgm:pt>
    <dgm:pt modelId="{803B4AA4-A53D-4B97-AF6B-063EF55DE013}" type="pres">
      <dgm:prSet presAssocID="{D7B35830-3B2A-4F6A-AD66-5E721FDAC1AF}" presName="spaceBetweenRectangles" presStyleCnt="0"/>
      <dgm:spPr/>
    </dgm:pt>
    <dgm:pt modelId="{A5096BE5-FE53-4D9B-A4E4-6B02C56015C6}" type="pres">
      <dgm:prSet presAssocID="{703307D7-6895-4524-9200-7A90DCB4D8AB}" presName="parentLin" presStyleCnt="0"/>
      <dgm:spPr/>
    </dgm:pt>
    <dgm:pt modelId="{959BD0C3-A0D2-4212-A213-729A33EFE638}" type="pres">
      <dgm:prSet presAssocID="{703307D7-6895-4524-9200-7A90DCB4D8AB}" presName="parentLeftMargin" presStyleLbl="node1" presStyleIdx="2" presStyleCnt="4"/>
      <dgm:spPr/>
    </dgm:pt>
    <dgm:pt modelId="{077666B4-51FE-473A-93D6-D529CC61D3FB}" type="pres">
      <dgm:prSet presAssocID="{703307D7-6895-4524-9200-7A90DCB4D8AB}" presName="parentText" presStyleLbl="node1" presStyleIdx="3" presStyleCnt="4">
        <dgm:presLayoutVars>
          <dgm:chMax val="0"/>
          <dgm:bulletEnabled val="1"/>
        </dgm:presLayoutVars>
      </dgm:prSet>
      <dgm:spPr/>
    </dgm:pt>
    <dgm:pt modelId="{3026A828-CC3D-47E0-AC7D-9FD6436168B1}" type="pres">
      <dgm:prSet presAssocID="{703307D7-6895-4524-9200-7A90DCB4D8AB}" presName="negativeSpace" presStyleCnt="0"/>
      <dgm:spPr/>
    </dgm:pt>
    <dgm:pt modelId="{AF51C5AE-1EDB-40A1-90C7-D107D3675182}" type="pres">
      <dgm:prSet presAssocID="{703307D7-6895-4524-9200-7A90DCB4D8AB}" presName="childText" presStyleLbl="conFgAcc1" presStyleIdx="3" presStyleCnt="4">
        <dgm:presLayoutVars>
          <dgm:bulletEnabled val="1"/>
        </dgm:presLayoutVars>
      </dgm:prSet>
      <dgm:spPr/>
    </dgm:pt>
  </dgm:ptLst>
  <dgm:cxnLst>
    <dgm:cxn modelId="{4C5C5E13-65B6-4D86-9D1D-9CCC0C91D662}" type="presOf" srcId="{FE9A5466-7376-4A8A-A4F0-EA0CFD9D882A}" destId="{E02CC60F-3546-4674-83A0-FC43551216FE}" srcOrd="1" destOrd="0" presId="urn:microsoft.com/office/officeart/2005/8/layout/list1"/>
    <dgm:cxn modelId="{85F64916-33E4-410C-A9EE-704E5A85757B}" type="presOf" srcId="{E81E891A-D64F-41C2-81A9-8747A6A81A50}" destId="{8AAF8615-BA99-4FB9-B9C9-845C5C622A5E}" srcOrd="0" destOrd="0" presId="urn:microsoft.com/office/officeart/2005/8/layout/list1"/>
    <dgm:cxn modelId="{0DB44719-3C68-4473-9E55-88082652CB3B}" type="presOf" srcId="{4B280C48-A095-40C7-B3D4-25AE96CA2AFE}" destId="{83687BA9-F849-47B9-BA06-FC52F5822829}" srcOrd="0" destOrd="1" presId="urn:microsoft.com/office/officeart/2005/8/layout/list1"/>
    <dgm:cxn modelId="{88B50521-1129-4DF8-903C-6EB2CA30FB8D}" type="presOf" srcId="{5FAE73C5-A545-47B5-9CD3-CA250C51283B}" destId="{21900438-BADA-487E-9B4B-319683E65010}" srcOrd="1" destOrd="0" presId="urn:microsoft.com/office/officeart/2005/8/layout/list1"/>
    <dgm:cxn modelId="{D686A023-78BE-4FB2-A85F-776EEF5CECC4}" srcId="{AC1A4FBD-F50F-48CE-BACA-A63B843D3A2D}" destId="{E81E891A-D64F-41C2-81A9-8747A6A81A50}" srcOrd="2" destOrd="0" parTransId="{BFF4FEFB-CC64-4B88-B180-EF30D1BE38BA}" sibTransId="{D7B35830-3B2A-4F6A-AD66-5E721FDAC1AF}"/>
    <dgm:cxn modelId="{4F889C2A-2DE0-4627-B56A-8AE6AD91B27F}" srcId="{AC1A4FBD-F50F-48CE-BACA-A63B843D3A2D}" destId="{703307D7-6895-4524-9200-7A90DCB4D8AB}" srcOrd="3" destOrd="0" parTransId="{A8FF93DA-EC66-4040-8A06-A1D321BD0899}" sibTransId="{AC5D0F58-92E1-4656-87E7-37C4261F46AF}"/>
    <dgm:cxn modelId="{CBB66131-D268-41E4-B8A6-884A9B2F6C5F}" type="presOf" srcId="{5FAE73C5-A545-47B5-9CD3-CA250C51283B}" destId="{91A7F1DC-3B7F-4207-B111-50B7DC39A8F7}" srcOrd="0" destOrd="0" presId="urn:microsoft.com/office/officeart/2005/8/layout/list1"/>
    <dgm:cxn modelId="{C1C21037-A156-40C0-86BA-82D23A04AF85}" srcId="{E81E891A-D64F-41C2-81A9-8747A6A81A50}" destId="{AAC9B1C4-F289-4E94-AC8F-690EB669BE16}" srcOrd="1" destOrd="0" parTransId="{5135E215-8F6E-4AAC-BB79-7B6D919569C5}" sibTransId="{12716EEB-890C-41FF-BB1F-C267AEE9CFA8}"/>
    <dgm:cxn modelId="{21CBA33D-26AB-4F21-805A-628C5FFCB178}" srcId="{5FAE73C5-A545-47B5-9CD3-CA250C51283B}" destId="{A2572E52-2265-4458-876A-F75AC4E36B23}" srcOrd="0" destOrd="0" parTransId="{4D5381A6-FACB-4508-89EB-B50EF6CFD581}" sibTransId="{E9DF762B-E1CC-47BE-BE6C-EFFD77F4929F}"/>
    <dgm:cxn modelId="{EE303541-9B1F-4A7E-90CE-106C60A8B6E7}" srcId="{703307D7-6895-4524-9200-7A90DCB4D8AB}" destId="{B7DDE618-F847-4E91-AA37-E894CC3AD181}" srcOrd="0" destOrd="0" parTransId="{0F8ACB42-3D0A-4194-8D6E-FDE192C3AB2D}" sibTransId="{C6864734-63AA-456F-AB72-8D6FAE826E7B}"/>
    <dgm:cxn modelId="{3CC9FA63-5BE8-4AE5-87DD-B548CEDDD4F2}" type="presOf" srcId="{04324503-A407-45E0-BB5D-3506C7A50076}" destId="{83687BA9-F849-47B9-BA06-FC52F5822829}" srcOrd="0" destOrd="0" presId="urn:microsoft.com/office/officeart/2005/8/layout/list1"/>
    <dgm:cxn modelId="{AE291167-0A34-466B-B3A6-60B1FAB0F0AC}" srcId="{703307D7-6895-4524-9200-7A90DCB4D8AB}" destId="{0BF03992-3BCB-4D63-BD42-BB98057646EF}" srcOrd="1" destOrd="0" parTransId="{3F27331B-3F0D-4D2D-9FB0-05CE2E035924}" sibTransId="{37933B57-A131-4364-B535-7281517E0059}"/>
    <dgm:cxn modelId="{E7AAFE6A-4D33-47F7-AD39-BA350E2BA558}" type="presOf" srcId="{B7DDE618-F847-4E91-AA37-E894CC3AD181}" destId="{AF51C5AE-1EDB-40A1-90C7-D107D3675182}" srcOrd="0" destOrd="0" presId="urn:microsoft.com/office/officeart/2005/8/layout/list1"/>
    <dgm:cxn modelId="{BE23AC50-CBB7-4DA7-9380-8DC18AE1818F}" srcId="{AC1A4FBD-F50F-48CE-BACA-A63B843D3A2D}" destId="{5FAE73C5-A545-47B5-9CD3-CA250C51283B}" srcOrd="1" destOrd="0" parTransId="{98B38EDE-DE26-40B9-A2BD-5A28ACF72DCE}" sibTransId="{E84BB955-02CA-42A3-88B3-9B62EA469D34}"/>
    <dgm:cxn modelId="{9C644773-9E53-49EF-B039-82D7420EEC1B}" srcId="{AC1A4FBD-F50F-48CE-BACA-A63B843D3A2D}" destId="{FE9A5466-7376-4A8A-A4F0-EA0CFD9D882A}" srcOrd="0" destOrd="0" parTransId="{273CC2A6-86BF-495D-ADA9-ACDE0F443B74}" sibTransId="{EE544376-9248-42FC-92FB-4E1B65D193B5}"/>
    <dgm:cxn modelId="{0C32F653-D6B6-4F7E-8D22-DA71BB8863A8}" type="presOf" srcId="{E81E891A-D64F-41C2-81A9-8747A6A81A50}" destId="{45B4F15E-E461-494E-8EDA-CAAF086B2677}" srcOrd="1" destOrd="0" presId="urn:microsoft.com/office/officeart/2005/8/layout/list1"/>
    <dgm:cxn modelId="{76D12E55-1997-40D3-9476-B70BAFC85B1F}" type="presOf" srcId="{0C2B314E-8CE0-4465-BF3E-7C612D99C211}" destId="{8D056B32-8131-4C25-A078-1C55F6BC913F}" srcOrd="0" destOrd="1" presId="urn:microsoft.com/office/officeart/2005/8/layout/list1"/>
    <dgm:cxn modelId="{2C2ACF76-DF7A-4000-96A6-3FC18C00A8CA}" type="presOf" srcId="{0BF03992-3BCB-4D63-BD42-BB98057646EF}" destId="{AF51C5AE-1EDB-40A1-90C7-D107D3675182}" srcOrd="0" destOrd="1" presId="urn:microsoft.com/office/officeart/2005/8/layout/list1"/>
    <dgm:cxn modelId="{53D08B58-B272-4673-BF16-B881A0B50894}" srcId="{FE9A5466-7376-4A8A-A4F0-EA0CFD9D882A}" destId="{04324503-A407-45E0-BB5D-3506C7A50076}" srcOrd="0" destOrd="0" parTransId="{ABFB8A95-1298-45B6-8D03-B29545694F71}" sibTransId="{EDCAB460-B3E0-4982-A421-8DCF116934FB}"/>
    <dgm:cxn modelId="{79D1E67D-4605-41C0-9FE1-44F8836214EB}" type="presOf" srcId="{703307D7-6895-4524-9200-7A90DCB4D8AB}" destId="{959BD0C3-A0D2-4212-A213-729A33EFE638}" srcOrd="0" destOrd="0" presId="urn:microsoft.com/office/officeart/2005/8/layout/list1"/>
    <dgm:cxn modelId="{390DFF80-309E-431F-8008-DBD819DF9E67}" type="presOf" srcId="{A2572E52-2265-4458-876A-F75AC4E36B23}" destId="{8D056B32-8131-4C25-A078-1C55F6BC913F}" srcOrd="0" destOrd="0" presId="urn:microsoft.com/office/officeart/2005/8/layout/list1"/>
    <dgm:cxn modelId="{8504F181-F332-4E71-8FB0-6BA8C8AE8E4A}" type="presOf" srcId="{703307D7-6895-4524-9200-7A90DCB4D8AB}" destId="{077666B4-51FE-473A-93D6-D529CC61D3FB}" srcOrd="1" destOrd="0" presId="urn:microsoft.com/office/officeart/2005/8/layout/list1"/>
    <dgm:cxn modelId="{AFCF188F-C086-4CDE-B88B-844501F3A016}" type="presOf" srcId="{AAC9B1C4-F289-4E94-AC8F-690EB669BE16}" destId="{2750DC17-C42A-46C6-A108-9A4BFAD9AF08}" srcOrd="0" destOrd="1" presId="urn:microsoft.com/office/officeart/2005/8/layout/list1"/>
    <dgm:cxn modelId="{28251895-17EE-4022-B560-FE81317229B9}" srcId="{E81E891A-D64F-41C2-81A9-8747A6A81A50}" destId="{87248736-BABE-4184-86C8-5397291D6C17}" srcOrd="0" destOrd="0" parTransId="{52E87635-2654-4987-BF51-A7A7668A22AA}" sibTransId="{44DD8CA7-9D06-4A5B-BDBE-154D178B0DD6}"/>
    <dgm:cxn modelId="{C6A2D3AE-46BD-4111-945E-3C64734E5E8D}" srcId="{703307D7-6895-4524-9200-7A90DCB4D8AB}" destId="{29196BCB-C150-4BAE-BBE7-C6D6E73A5756}" srcOrd="2" destOrd="0" parTransId="{0E7C1A2D-2DDD-4260-A013-8E6C9B13E977}" sibTransId="{21A61877-4E98-4B5F-A5E3-BB6B26763B92}"/>
    <dgm:cxn modelId="{BDEBEEB8-DBB6-4A5C-8B7E-F7448A7E5010}" type="presOf" srcId="{87248736-BABE-4184-86C8-5397291D6C17}" destId="{2750DC17-C42A-46C6-A108-9A4BFAD9AF08}" srcOrd="0" destOrd="0" presId="urn:microsoft.com/office/officeart/2005/8/layout/list1"/>
    <dgm:cxn modelId="{9255C9BF-9425-4DFC-9A74-9687537A188B}" srcId="{5FAE73C5-A545-47B5-9CD3-CA250C51283B}" destId="{0C2B314E-8CE0-4465-BF3E-7C612D99C211}" srcOrd="1" destOrd="0" parTransId="{2460F6C1-E241-404B-9E2B-EBC9EB8E2EAB}" sibTransId="{8ACF7CD9-A3D6-46BE-9BB6-ED713456C313}"/>
    <dgm:cxn modelId="{0C0824C4-E401-4ACF-BB41-B1506F00B856}" type="presOf" srcId="{51C3388C-2D14-4274-AB72-8746605433EE}" destId="{8D056B32-8131-4C25-A078-1C55F6BC913F}" srcOrd="0" destOrd="2" presId="urn:microsoft.com/office/officeart/2005/8/layout/list1"/>
    <dgm:cxn modelId="{B24B5DC4-CA95-4D27-91B1-7FD711EBD42A}" srcId="{FE9A5466-7376-4A8A-A4F0-EA0CFD9D882A}" destId="{4B280C48-A095-40C7-B3D4-25AE96CA2AFE}" srcOrd="1" destOrd="0" parTransId="{EA32D3D1-9B78-4BDA-A14A-A2D00193C37B}" sibTransId="{14E84B45-2BE7-44CA-8CBF-E75B948D24C7}"/>
    <dgm:cxn modelId="{C16CEDC5-D93F-4D11-9BBD-5170E86A1F10}" srcId="{5FAE73C5-A545-47B5-9CD3-CA250C51283B}" destId="{51C3388C-2D14-4274-AB72-8746605433EE}" srcOrd="2" destOrd="0" parTransId="{6FBAAF4B-AD3E-4FF8-AD60-89A7789664FA}" sibTransId="{A026A750-93D0-4D48-B7B2-E5093E5924A3}"/>
    <dgm:cxn modelId="{3F6195EC-E58A-4BF9-80DC-FFE87508C4F9}" type="presOf" srcId="{29196BCB-C150-4BAE-BBE7-C6D6E73A5756}" destId="{AF51C5AE-1EDB-40A1-90C7-D107D3675182}" srcOrd="0" destOrd="2" presId="urn:microsoft.com/office/officeart/2005/8/layout/list1"/>
    <dgm:cxn modelId="{742E27EE-0EBB-4286-8633-F6E21FDF8841}" type="presOf" srcId="{FE9A5466-7376-4A8A-A4F0-EA0CFD9D882A}" destId="{4F8F8CCB-8858-42FD-8523-5D6992D2B9B2}" srcOrd="0" destOrd="0" presId="urn:microsoft.com/office/officeart/2005/8/layout/list1"/>
    <dgm:cxn modelId="{A6505EFD-41D1-420A-91B7-3C48E3BB4532}" type="presOf" srcId="{AC1A4FBD-F50F-48CE-BACA-A63B843D3A2D}" destId="{8725DB9F-8FF4-4D8C-B0D2-207A8D738322}" srcOrd="0" destOrd="0" presId="urn:microsoft.com/office/officeart/2005/8/layout/list1"/>
    <dgm:cxn modelId="{26F8CFE2-D9DD-4CF3-A13A-2891DA136F3A}" type="presParOf" srcId="{8725DB9F-8FF4-4D8C-B0D2-207A8D738322}" destId="{BE38E547-67C4-49C5-9047-0C5110AC0D2D}" srcOrd="0" destOrd="0" presId="urn:microsoft.com/office/officeart/2005/8/layout/list1"/>
    <dgm:cxn modelId="{02CDDFC2-1809-4AEE-BF4D-3D4C45F0CDB7}" type="presParOf" srcId="{BE38E547-67C4-49C5-9047-0C5110AC0D2D}" destId="{4F8F8CCB-8858-42FD-8523-5D6992D2B9B2}" srcOrd="0" destOrd="0" presId="urn:microsoft.com/office/officeart/2005/8/layout/list1"/>
    <dgm:cxn modelId="{0B1604DE-F823-4DB1-A6B0-653B48107831}" type="presParOf" srcId="{BE38E547-67C4-49C5-9047-0C5110AC0D2D}" destId="{E02CC60F-3546-4674-83A0-FC43551216FE}" srcOrd="1" destOrd="0" presId="urn:microsoft.com/office/officeart/2005/8/layout/list1"/>
    <dgm:cxn modelId="{71B9D121-F621-4C69-B964-2545F40B799D}" type="presParOf" srcId="{8725DB9F-8FF4-4D8C-B0D2-207A8D738322}" destId="{C797971F-8F1C-45F6-8D4B-983076B55B6D}" srcOrd="1" destOrd="0" presId="urn:microsoft.com/office/officeart/2005/8/layout/list1"/>
    <dgm:cxn modelId="{E1E613D1-33C2-47B8-8435-E5D4AE0ADD41}" type="presParOf" srcId="{8725DB9F-8FF4-4D8C-B0D2-207A8D738322}" destId="{83687BA9-F849-47B9-BA06-FC52F5822829}" srcOrd="2" destOrd="0" presId="urn:microsoft.com/office/officeart/2005/8/layout/list1"/>
    <dgm:cxn modelId="{CD8B5DEB-47F8-4B99-A302-2AF1430D18A1}" type="presParOf" srcId="{8725DB9F-8FF4-4D8C-B0D2-207A8D738322}" destId="{F3B37201-A3AE-441C-BFD1-741967CFA683}" srcOrd="3" destOrd="0" presId="urn:microsoft.com/office/officeart/2005/8/layout/list1"/>
    <dgm:cxn modelId="{F35E5128-8777-4D00-AB03-17D5556E5378}" type="presParOf" srcId="{8725DB9F-8FF4-4D8C-B0D2-207A8D738322}" destId="{D6F41B61-009B-4880-B865-533A2AE6A3B2}" srcOrd="4" destOrd="0" presId="urn:microsoft.com/office/officeart/2005/8/layout/list1"/>
    <dgm:cxn modelId="{E7892940-9C3C-4B08-82D5-7D271D2947BF}" type="presParOf" srcId="{D6F41B61-009B-4880-B865-533A2AE6A3B2}" destId="{91A7F1DC-3B7F-4207-B111-50B7DC39A8F7}" srcOrd="0" destOrd="0" presId="urn:microsoft.com/office/officeart/2005/8/layout/list1"/>
    <dgm:cxn modelId="{B6753963-6E1C-4810-8850-B6A3C83BBB1F}" type="presParOf" srcId="{D6F41B61-009B-4880-B865-533A2AE6A3B2}" destId="{21900438-BADA-487E-9B4B-319683E65010}" srcOrd="1" destOrd="0" presId="urn:microsoft.com/office/officeart/2005/8/layout/list1"/>
    <dgm:cxn modelId="{E01AF95E-5D40-47F6-A0E4-F5FF58CA61C8}" type="presParOf" srcId="{8725DB9F-8FF4-4D8C-B0D2-207A8D738322}" destId="{E1ED1CD1-7C02-4F93-AA8D-A1B00B08FD85}" srcOrd="5" destOrd="0" presId="urn:microsoft.com/office/officeart/2005/8/layout/list1"/>
    <dgm:cxn modelId="{86E2CC86-4D69-451F-807D-248C0D149E2C}" type="presParOf" srcId="{8725DB9F-8FF4-4D8C-B0D2-207A8D738322}" destId="{8D056B32-8131-4C25-A078-1C55F6BC913F}" srcOrd="6" destOrd="0" presId="urn:microsoft.com/office/officeart/2005/8/layout/list1"/>
    <dgm:cxn modelId="{B2B0E85E-762D-4488-92C2-BBC94411F97C}" type="presParOf" srcId="{8725DB9F-8FF4-4D8C-B0D2-207A8D738322}" destId="{0524DD4B-BB53-4414-9C35-35900DFF50E2}" srcOrd="7" destOrd="0" presId="urn:microsoft.com/office/officeart/2005/8/layout/list1"/>
    <dgm:cxn modelId="{1BF679AE-9B18-468B-BC07-A780FA21607A}" type="presParOf" srcId="{8725DB9F-8FF4-4D8C-B0D2-207A8D738322}" destId="{A521D9BE-074F-4F40-B361-06AB4D64256F}" srcOrd="8" destOrd="0" presId="urn:microsoft.com/office/officeart/2005/8/layout/list1"/>
    <dgm:cxn modelId="{D1700911-1218-407E-9DFD-7E9400D3A8C8}" type="presParOf" srcId="{A521D9BE-074F-4F40-B361-06AB4D64256F}" destId="{8AAF8615-BA99-4FB9-B9C9-845C5C622A5E}" srcOrd="0" destOrd="0" presId="urn:microsoft.com/office/officeart/2005/8/layout/list1"/>
    <dgm:cxn modelId="{88B18F36-933B-4A59-ABE4-63A80322704F}" type="presParOf" srcId="{A521D9BE-074F-4F40-B361-06AB4D64256F}" destId="{45B4F15E-E461-494E-8EDA-CAAF086B2677}" srcOrd="1" destOrd="0" presId="urn:microsoft.com/office/officeart/2005/8/layout/list1"/>
    <dgm:cxn modelId="{5623B911-8C5E-442B-A6E2-532790CF4752}" type="presParOf" srcId="{8725DB9F-8FF4-4D8C-B0D2-207A8D738322}" destId="{EC6BF9DB-31D8-4E90-AD14-126729729A2F}" srcOrd="9" destOrd="0" presId="urn:microsoft.com/office/officeart/2005/8/layout/list1"/>
    <dgm:cxn modelId="{4851A966-FE22-452C-8923-09E16278CF77}" type="presParOf" srcId="{8725DB9F-8FF4-4D8C-B0D2-207A8D738322}" destId="{2750DC17-C42A-46C6-A108-9A4BFAD9AF08}" srcOrd="10" destOrd="0" presId="urn:microsoft.com/office/officeart/2005/8/layout/list1"/>
    <dgm:cxn modelId="{2FDC4E38-7512-48C4-819D-95019C55D4E9}" type="presParOf" srcId="{8725DB9F-8FF4-4D8C-B0D2-207A8D738322}" destId="{803B4AA4-A53D-4B97-AF6B-063EF55DE013}" srcOrd="11" destOrd="0" presId="urn:microsoft.com/office/officeart/2005/8/layout/list1"/>
    <dgm:cxn modelId="{C738AFB4-E28B-445A-8C94-4422F74C1FA5}" type="presParOf" srcId="{8725DB9F-8FF4-4D8C-B0D2-207A8D738322}" destId="{A5096BE5-FE53-4D9B-A4E4-6B02C56015C6}" srcOrd="12" destOrd="0" presId="urn:microsoft.com/office/officeart/2005/8/layout/list1"/>
    <dgm:cxn modelId="{284914BB-D854-4B1A-9F3C-CD2F96D83482}" type="presParOf" srcId="{A5096BE5-FE53-4D9B-A4E4-6B02C56015C6}" destId="{959BD0C3-A0D2-4212-A213-729A33EFE638}" srcOrd="0" destOrd="0" presId="urn:microsoft.com/office/officeart/2005/8/layout/list1"/>
    <dgm:cxn modelId="{94C830FE-08E9-4C5E-8E8E-F4B266500FD3}" type="presParOf" srcId="{A5096BE5-FE53-4D9B-A4E4-6B02C56015C6}" destId="{077666B4-51FE-473A-93D6-D529CC61D3FB}" srcOrd="1" destOrd="0" presId="urn:microsoft.com/office/officeart/2005/8/layout/list1"/>
    <dgm:cxn modelId="{3A327E1B-16AD-471E-B584-31EB43F08BA4}" type="presParOf" srcId="{8725DB9F-8FF4-4D8C-B0D2-207A8D738322}" destId="{3026A828-CC3D-47E0-AC7D-9FD6436168B1}" srcOrd="13" destOrd="0" presId="urn:microsoft.com/office/officeart/2005/8/layout/list1"/>
    <dgm:cxn modelId="{D445EE9C-A66A-4AF4-84C8-2F9817A859D1}" type="presParOf" srcId="{8725DB9F-8FF4-4D8C-B0D2-207A8D738322}" destId="{AF51C5AE-1EDB-40A1-90C7-D107D3675182}" srcOrd="14" destOrd="0" presId="urn:microsoft.com/office/officeart/2005/8/layout/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873B4B-4B94-4BEB-B5CA-D86FA938B9C3}">
      <dsp:nvSpPr>
        <dsp:cNvPr id="0" name=""/>
        <dsp:cNvSpPr/>
      </dsp:nvSpPr>
      <dsp:spPr>
        <a:xfrm>
          <a:off x="0" y="11405"/>
          <a:ext cx="7003777" cy="11272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Avenir Next LT Pro"/>
            </a:rPr>
            <a:t>Machine learning involves the use of statistical algorithms and models to enable computers to learn from data and make predictions or decisions without being explicitly programmed.</a:t>
          </a:r>
        </a:p>
      </dsp:txBody>
      <dsp:txXfrm>
        <a:off x="55030" y="66435"/>
        <a:ext cx="6893717" cy="1017235"/>
      </dsp:txXfrm>
    </dsp:sp>
    <dsp:sp modelId="{C6DC5724-BA95-4A25-90B6-FC7B64E3DFE9}">
      <dsp:nvSpPr>
        <dsp:cNvPr id="0" name=""/>
        <dsp:cNvSpPr/>
      </dsp:nvSpPr>
      <dsp:spPr>
        <a:xfrm>
          <a:off x="0" y="1184780"/>
          <a:ext cx="7003777" cy="1127295"/>
        </a:xfrm>
        <a:prstGeom prst="roundRect">
          <a:avLst/>
        </a:prstGeom>
        <a:solidFill>
          <a:schemeClr val="accent2">
            <a:hueOff val="-386967"/>
            <a:satOff val="-152"/>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solidFill>
                <a:schemeClr val="bg1"/>
              </a:solidFill>
              <a:latin typeface="Avenir Next LT Pro"/>
              <a:cs typeface="Calibri"/>
            </a:rPr>
            <a:t>Neural </a:t>
          </a:r>
          <a:r>
            <a:rPr lang="en-US" sz="1600" kern="1200">
              <a:latin typeface="Avenir Next LT Pro"/>
              <a:cs typeface="Calibri"/>
            </a:rPr>
            <a:t>networks </a:t>
          </a:r>
          <a:r>
            <a:rPr lang="en-US" sz="1600" kern="1200">
              <a:latin typeface="Avenir Next LT Pro"/>
            </a:rPr>
            <a:t>are a subset </a:t>
          </a:r>
          <a:r>
            <a:rPr lang="en-US" sz="1600" kern="1200"/>
            <a:t>of </a:t>
          </a:r>
          <a:r>
            <a:rPr lang="en-US" sz="1600" kern="1200">
              <a:latin typeface="Avenir Next LT Pro"/>
            </a:rPr>
            <a:t>machine learning </a:t>
          </a:r>
          <a:r>
            <a:rPr lang="en-US" sz="1600" kern="1200"/>
            <a:t>that </a:t>
          </a:r>
          <a:r>
            <a:rPr lang="en-US" sz="1600" kern="1200">
              <a:latin typeface="Avenir Next LT Pro"/>
            </a:rPr>
            <a:t>are modeled after the structure </a:t>
          </a:r>
          <a:r>
            <a:rPr lang="en-US" sz="1600" kern="1200"/>
            <a:t>and </a:t>
          </a:r>
          <a:r>
            <a:rPr lang="en-US" sz="1600" kern="1200">
              <a:latin typeface="Avenir Next LT Pro"/>
            </a:rPr>
            <a:t>function of </a:t>
          </a:r>
          <a:r>
            <a:rPr lang="en-US" sz="1600" kern="1200"/>
            <a:t>the </a:t>
          </a:r>
          <a:r>
            <a:rPr lang="en-US" sz="1600" kern="1200">
              <a:latin typeface="Avenir Next LT Pro"/>
            </a:rPr>
            <a:t>human brain, and are used for tasks such as image and speech recognition, natural language processing</a:t>
          </a:r>
          <a:r>
            <a:rPr lang="en-US" sz="1600" kern="1200"/>
            <a:t>, </a:t>
          </a:r>
          <a:r>
            <a:rPr lang="en-US" sz="1600" kern="1200">
              <a:latin typeface="Avenir Next LT Pro"/>
            </a:rPr>
            <a:t>and predictive modeling</a:t>
          </a:r>
          <a:r>
            <a:rPr lang="en-US" sz="1600" kern="1200"/>
            <a:t>.</a:t>
          </a:r>
          <a:endParaRPr lang="en-US" sz="1600" kern="1200">
            <a:latin typeface="Avenir Next LT Pro"/>
          </a:endParaRPr>
        </a:p>
      </dsp:txBody>
      <dsp:txXfrm>
        <a:off x="55030" y="1239810"/>
        <a:ext cx="6893717" cy="1017235"/>
      </dsp:txXfrm>
    </dsp:sp>
    <dsp:sp modelId="{841E7D78-4C8E-47AB-8F43-304D04323CC8}">
      <dsp:nvSpPr>
        <dsp:cNvPr id="0" name=""/>
        <dsp:cNvSpPr/>
      </dsp:nvSpPr>
      <dsp:spPr>
        <a:xfrm>
          <a:off x="0" y="2358155"/>
          <a:ext cx="7003777" cy="1127295"/>
        </a:xfrm>
        <a:prstGeom prst="roundRect">
          <a:avLst/>
        </a:prstGeom>
        <a:solidFill>
          <a:schemeClr val="accent2">
            <a:hueOff val="-773935"/>
            <a:satOff val="-304"/>
            <a:lumOff val="294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kern="1200"/>
            <a:t>Training a neural network involves adjusting the weights and biases of the connections between neurons based on the error between the predicted output and the actual output, in a process called backpropagation.</a:t>
          </a:r>
        </a:p>
      </dsp:txBody>
      <dsp:txXfrm>
        <a:off x="55030" y="2413185"/>
        <a:ext cx="6893717" cy="1017235"/>
      </dsp:txXfrm>
    </dsp:sp>
    <dsp:sp modelId="{56ABBDFD-8227-45F3-B5BC-1E2182F46840}">
      <dsp:nvSpPr>
        <dsp:cNvPr id="0" name=""/>
        <dsp:cNvSpPr/>
      </dsp:nvSpPr>
      <dsp:spPr>
        <a:xfrm>
          <a:off x="0" y="3531530"/>
          <a:ext cx="7003777" cy="1127295"/>
        </a:xfrm>
        <a:prstGeom prst="roundRect">
          <a:avLst/>
        </a:prstGeom>
        <a:solidFill>
          <a:schemeClr val="accent2">
            <a:hueOff val="-1160902"/>
            <a:satOff val="-456"/>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Avenir Next LT Pro"/>
            </a:rPr>
            <a:t>CNNs have been shown to be very effective at tasks such as image classification, object detection, and segmentation</a:t>
          </a:r>
        </a:p>
      </dsp:txBody>
      <dsp:txXfrm>
        <a:off x="55030" y="3586560"/>
        <a:ext cx="6893717" cy="1017235"/>
      </dsp:txXfrm>
    </dsp:sp>
    <dsp:sp modelId="{13E8E07C-1A48-457C-9DA1-26DD04E8E4AF}">
      <dsp:nvSpPr>
        <dsp:cNvPr id="0" name=""/>
        <dsp:cNvSpPr/>
      </dsp:nvSpPr>
      <dsp:spPr>
        <a:xfrm>
          <a:off x="0" y="4704905"/>
          <a:ext cx="7003777" cy="1127295"/>
        </a:xfrm>
        <a:prstGeom prst="roundRect">
          <a:avLst/>
        </a:prstGeom>
        <a:solidFill>
          <a:schemeClr val="accent2">
            <a:hueOff val="-1547869"/>
            <a:satOff val="-608"/>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rtl="0">
            <a:lnSpc>
              <a:spcPct val="90000"/>
            </a:lnSpc>
            <a:spcBef>
              <a:spcPct val="0"/>
            </a:spcBef>
            <a:spcAft>
              <a:spcPct val="35000"/>
            </a:spcAft>
            <a:buNone/>
          </a:pPr>
          <a:r>
            <a:rPr lang="en-US" sz="1600" kern="1200">
              <a:latin typeface="Calibri"/>
              <a:cs typeface="Calibri"/>
            </a:rPr>
            <a:t>One key advantage of CNNs is that they are able to learn features directly from the data, without the need for manual feature engineering.</a:t>
          </a:r>
          <a:br>
            <a:rPr lang="en-US" sz="1600" kern="1200"/>
          </a:br>
          <a:endParaRPr lang="en-US" sz="1600" kern="1200">
            <a:latin typeface="Calibri"/>
            <a:cs typeface="Calibri"/>
          </a:endParaRPr>
        </a:p>
      </dsp:txBody>
      <dsp:txXfrm>
        <a:off x="55030" y="4759935"/>
        <a:ext cx="6893717" cy="10172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A4B870-6313-4653-A3AC-1A31BF8F3D41}">
      <dsp:nvSpPr>
        <dsp:cNvPr id="0" name=""/>
        <dsp:cNvSpPr/>
      </dsp:nvSpPr>
      <dsp:spPr>
        <a:xfrm>
          <a:off x="0" y="7652"/>
          <a:ext cx="7587647" cy="916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EA051F-D603-49EB-9D5E-5F3B45BAA1E0}">
      <dsp:nvSpPr>
        <dsp:cNvPr id="0" name=""/>
        <dsp:cNvSpPr/>
      </dsp:nvSpPr>
      <dsp:spPr>
        <a:xfrm>
          <a:off x="277323" y="213926"/>
          <a:ext cx="504718" cy="5042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0C74B4-F4AE-4488-AD92-10B99AD664CE}">
      <dsp:nvSpPr>
        <dsp:cNvPr id="0" name=""/>
        <dsp:cNvSpPr/>
      </dsp:nvSpPr>
      <dsp:spPr>
        <a:xfrm>
          <a:off x="1059366" y="7652"/>
          <a:ext cx="6480421" cy="100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21" tIns="106121" rIns="106121" bIns="106121" numCol="1" spcCol="1270" anchor="ctr" anchorCtr="0">
          <a:noAutofit/>
        </a:bodyPr>
        <a:lstStyle/>
        <a:p>
          <a:pPr marL="0" lvl="0" indent="0" algn="l" defTabSz="622300">
            <a:lnSpc>
              <a:spcPct val="100000"/>
            </a:lnSpc>
            <a:spcBef>
              <a:spcPct val="0"/>
            </a:spcBef>
            <a:spcAft>
              <a:spcPct val="35000"/>
            </a:spcAft>
            <a:buNone/>
          </a:pPr>
          <a:r>
            <a:rPr lang="en-US" sz="1400" kern="1200"/>
            <a:t>Input layer: The input layer of a CNN receives the raw image data as input. It is usually a rectangular grid of pixels, where each pixel represents a single value of intensity or color.</a:t>
          </a:r>
        </a:p>
      </dsp:txBody>
      <dsp:txXfrm>
        <a:off x="1059366" y="7652"/>
        <a:ext cx="6480421" cy="1002720"/>
      </dsp:txXfrm>
    </dsp:sp>
    <dsp:sp modelId="{28C95BDA-BF60-48E2-8EEE-CE55D5305684}">
      <dsp:nvSpPr>
        <dsp:cNvPr id="0" name=""/>
        <dsp:cNvSpPr/>
      </dsp:nvSpPr>
      <dsp:spPr>
        <a:xfrm>
          <a:off x="0" y="1261053"/>
          <a:ext cx="7587647" cy="916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02ABC1-3EE5-4981-A571-BBEC816407D6}">
      <dsp:nvSpPr>
        <dsp:cNvPr id="0" name=""/>
        <dsp:cNvSpPr/>
      </dsp:nvSpPr>
      <dsp:spPr>
        <a:xfrm>
          <a:off x="277323" y="1467327"/>
          <a:ext cx="504718" cy="504225"/>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4521A7-D19E-47A9-98CE-617566BAAEE6}">
      <dsp:nvSpPr>
        <dsp:cNvPr id="0" name=""/>
        <dsp:cNvSpPr/>
      </dsp:nvSpPr>
      <dsp:spPr>
        <a:xfrm>
          <a:off x="1059366" y="1261053"/>
          <a:ext cx="6480421" cy="100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21" tIns="106121" rIns="106121" bIns="106121" numCol="1" spcCol="1270" anchor="ctr" anchorCtr="0">
          <a:noAutofit/>
        </a:bodyPr>
        <a:lstStyle/>
        <a:p>
          <a:pPr marL="0" lvl="0" indent="0" algn="l" defTabSz="622300">
            <a:lnSpc>
              <a:spcPct val="100000"/>
            </a:lnSpc>
            <a:spcBef>
              <a:spcPct val="0"/>
            </a:spcBef>
            <a:spcAft>
              <a:spcPct val="35000"/>
            </a:spcAft>
            <a:buNone/>
          </a:pPr>
          <a:r>
            <a:rPr lang="en-US" sz="1400" kern="1200"/>
            <a:t>Convolutional layer: The convolutional layer is responsible for extracting features from the input image. It consists of a set of learnable filters, which convolve over the input image to produce a set of feature maps.</a:t>
          </a:r>
          <a:endParaRPr lang="en-GB" sz="1400" kern="1200"/>
        </a:p>
      </dsp:txBody>
      <dsp:txXfrm>
        <a:off x="1059366" y="1261053"/>
        <a:ext cx="6480421" cy="1002720"/>
      </dsp:txXfrm>
    </dsp:sp>
    <dsp:sp modelId="{2969FCF5-5C1F-4646-89BB-9F5163C64381}">
      <dsp:nvSpPr>
        <dsp:cNvPr id="0" name=""/>
        <dsp:cNvSpPr/>
      </dsp:nvSpPr>
      <dsp:spPr>
        <a:xfrm>
          <a:off x="0" y="2514454"/>
          <a:ext cx="7587647" cy="916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B06DCE-38A9-4C73-BC97-21DA07C5FB71}">
      <dsp:nvSpPr>
        <dsp:cNvPr id="0" name=""/>
        <dsp:cNvSpPr/>
      </dsp:nvSpPr>
      <dsp:spPr>
        <a:xfrm>
          <a:off x="277323" y="2720728"/>
          <a:ext cx="504718" cy="504225"/>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2D5F31-4E82-40A5-8F8A-F9AC1C36E916}">
      <dsp:nvSpPr>
        <dsp:cNvPr id="0" name=""/>
        <dsp:cNvSpPr/>
      </dsp:nvSpPr>
      <dsp:spPr>
        <a:xfrm>
          <a:off x="1059366" y="2514454"/>
          <a:ext cx="6480421" cy="100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21" tIns="106121" rIns="106121" bIns="106121" numCol="1" spcCol="1270" anchor="ctr" anchorCtr="0">
          <a:noAutofit/>
        </a:bodyPr>
        <a:lstStyle/>
        <a:p>
          <a:pPr marL="0" lvl="0" indent="0" algn="l" defTabSz="622300">
            <a:lnSpc>
              <a:spcPct val="100000"/>
            </a:lnSpc>
            <a:spcBef>
              <a:spcPct val="0"/>
            </a:spcBef>
            <a:spcAft>
              <a:spcPct val="35000"/>
            </a:spcAft>
            <a:buNone/>
          </a:pPr>
          <a:r>
            <a:rPr lang="en-US" sz="1400" kern="1200"/>
            <a:t>Pooling layer: The pooling layer is used to downsample the feature maps obtained from the convolutional layer. It helps to reduce the spatial size of the feature maps while preserving their important features.</a:t>
          </a:r>
          <a:endParaRPr lang="en-GB" sz="1400" kern="1200"/>
        </a:p>
      </dsp:txBody>
      <dsp:txXfrm>
        <a:off x="1059366" y="2514454"/>
        <a:ext cx="6480421" cy="1002720"/>
      </dsp:txXfrm>
    </dsp:sp>
    <dsp:sp modelId="{90F300B8-EC48-454F-9569-1122E8FD5459}">
      <dsp:nvSpPr>
        <dsp:cNvPr id="0" name=""/>
        <dsp:cNvSpPr/>
      </dsp:nvSpPr>
      <dsp:spPr>
        <a:xfrm>
          <a:off x="0" y="3767855"/>
          <a:ext cx="7587647" cy="916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6573B50-8D1B-4C31-AD00-95138F874B1A}">
      <dsp:nvSpPr>
        <dsp:cNvPr id="0" name=""/>
        <dsp:cNvSpPr/>
      </dsp:nvSpPr>
      <dsp:spPr>
        <a:xfrm>
          <a:off x="277323" y="3974129"/>
          <a:ext cx="504718" cy="5042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5D6710-628B-4B52-9A87-9DA5B6F59AF0}">
      <dsp:nvSpPr>
        <dsp:cNvPr id="0" name=""/>
        <dsp:cNvSpPr/>
      </dsp:nvSpPr>
      <dsp:spPr>
        <a:xfrm>
          <a:off x="1059366" y="3767855"/>
          <a:ext cx="6480421" cy="100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21" tIns="106121" rIns="106121" bIns="106121" numCol="1" spcCol="1270" anchor="ctr" anchorCtr="0">
          <a:noAutofit/>
        </a:bodyPr>
        <a:lstStyle/>
        <a:p>
          <a:pPr marL="0" lvl="0" indent="0" algn="l" defTabSz="622300">
            <a:lnSpc>
              <a:spcPct val="100000"/>
            </a:lnSpc>
            <a:spcBef>
              <a:spcPct val="0"/>
            </a:spcBef>
            <a:spcAft>
              <a:spcPct val="35000"/>
            </a:spcAft>
            <a:buNone/>
          </a:pPr>
          <a:r>
            <a:rPr lang="en-US" sz="1400" kern="1200"/>
            <a:t>Fully connected layer: The fully connected layer is a traditional neural network layer, which takes the flattened output from the previous layers as input and produces a final classification output. It is responsible for making the final decision about the class of the input image.</a:t>
          </a:r>
        </a:p>
      </dsp:txBody>
      <dsp:txXfrm>
        <a:off x="1059366" y="3767855"/>
        <a:ext cx="6480421" cy="1002720"/>
      </dsp:txXfrm>
    </dsp:sp>
    <dsp:sp modelId="{BE64CC46-B7B0-46FD-BDBD-E95CBB6038C1}">
      <dsp:nvSpPr>
        <dsp:cNvPr id="0" name=""/>
        <dsp:cNvSpPr/>
      </dsp:nvSpPr>
      <dsp:spPr>
        <a:xfrm>
          <a:off x="0" y="5021256"/>
          <a:ext cx="7587647" cy="9167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AEB94-47A5-4D24-9454-2557236C2C7E}">
      <dsp:nvSpPr>
        <dsp:cNvPr id="0" name=""/>
        <dsp:cNvSpPr/>
      </dsp:nvSpPr>
      <dsp:spPr>
        <a:xfrm>
          <a:off x="277323" y="5227530"/>
          <a:ext cx="504718" cy="50422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BB394E-C841-4A65-ADBC-246B2F4F6F02}">
      <dsp:nvSpPr>
        <dsp:cNvPr id="0" name=""/>
        <dsp:cNvSpPr/>
      </dsp:nvSpPr>
      <dsp:spPr>
        <a:xfrm>
          <a:off x="1059366" y="5021256"/>
          <a:ext cx="6480421" cy="10027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121" tIns="106121" rIns="106121" bIns="106121" numCol="1" spcCol="1270" anchor="ctr" anchorCtr="0">
          <a:noAutofit/>
        </a:bodyPr>
        <a:lstStyle/>
        <a:p>
          <a:pPr marL="0" lvl="0" indent="0" algn="l" defTabSz="622300" rtl="0">
            <a:lnSpc>
              <a:spcPct val="100000"/>
            </a:lnSpc>
            <a:spcBef>
              <a:spcPct val="0"/>
            </a:spcBef>
            <a:spcAft>
              <a:spcPct val="35000"/>
            </a:spcAft>
            <a:buNone/>
          </a:pPr>
          <a:r>
            <a:rPr lang="en-US" sz="1400" kern="1200"/>
            <a:t>Backpropagation: The backpropagation algorithm is used to train the CNN. It involves computing the gradients of the loss function with respect to the parameters of the network and using them to update the parameters via stochastic gradient descent.</a:t>
          </a:r>
          <a:r>
            <a:rPr lang="en-US" sz="1400" kern="1200">
              <a:latin typeface="Avenir Next LT Pro"/>
            </a:rPr>
            <a:t> </a:t>
          </a:r>
          <a:endParaRPr lang="en-US" sz="1400" kern="1200"/>
        </a:p>
      </dsp:txBody>
      <dsp:txXfrm>
        <a:off x="1059366" y="5021256"/>
        <a:ext cx="6480421" cy="100272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64CC46-B7B0-46FD-BDBD-E95CBB6038C1}">
      <dsp:nvSpPr>
        <dsp:cNvPr id="0" name=""/>
        <dsp:cNvSpPr/>
      </dsp:nvSpPr>
      <dsp:spPr>
        <a:xfrm>
          <a:off x="0" y="3088"/>
          <a:ext cx="6949696" cy="6216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7AEB94-47A5-4D24-9454-2557236C2C7E}">
      <dsp:nvSpPr>
        <dsp:cNvPr id="0" name=""/>
        <dsp:cNvSpPr/>
      </dsp:nvSpPr>
      <dsp:spPr>
        <a:xfrm>
          <a:off x="188060" y="142967"/>
          <a:ext cx="342261" cy="34192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BB394E-C841-4A65-ADBC-246B2F4F6F02}">
      <dsp:nvSpPr>
        <dsp:cNvPr id="0" name=""/>
        <dsp:cNvSpPr/>
      </dsp:nvSpPr>
      <dsp:spPr>
        <a:xfrm>
          <a:off x="718381" y="3088"/>
          <a:ext cx="6177467" cy="718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76" tIns="76076" rIns="76076" bIns="76076" numCol="1" spcCol="1270" anchor="ctr" anchorCtr="0">
          <a:noAutofit/>
        </a:bodyPr>
        <a:lstStyle/>
        <a:p>
          <a:pPr marL="0" lvl="0" indent="0" algn="l" defTabSz="622300">
            <a:lnSpc>
              <a:spcPct val="100000"/>
            </a:lnSpc>
            <a:spcBef>
              <a:spcPct val="0"/>
            </a:spcBef>
            <a:spcAft>
              <a:spcPct val="35000"/>
            </a:spcAft>
            <a:buNone/>
          </a:pPr>
          <a:r>
            <a:rPr lang="en-US" sz="1400" kern="1200"/>
            <a:t>It applies a set of filters (also known as kernels or weights) to the input data.</a:t>
          </a:r>
          <a:endParaRPr lang="en-US" sz="1400" kern="1200">
            <a:cs typeface="Calibri"/>
          </a:endParaRPr>
        </a:p>
      </dsp:txBody>
      <dsp:txXfrm>
        <a:off x="718381" y="3088"/>
        <a:ext cx="6177467" cy="718824"/>
      </dsp:txXfrm>
    </dsp:sp>
    <dsp:sp modelId="{4C20D028-6DF5-4084-93B0-89BCF4E77772}">
      <dsp:nvSpPr>
        <dsp:cNvPr id="0" name=""/>
        <dsp:cNvSpPr/>
      </dsp:nvSpPr>
      <dsp:spPr>
        <a:xfrm>
          <a:off x="0" y="901619"/>
          <a:ext cx="6949696" cy="6216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DF44BB-ACCE-49CD-9591-6AD2D1D1B17B}">
      <dsp:nvSpPr>
        <dsp:cNvPr id="0" name=""/>
        <dsp:cNvSpPr/>
      </dsp:nvSpPr>
      <dsp:spPr>
        <a:xfrm>
          <a:off x="188060" y="1041498"/>
          <a:ext cx="342261" cy="34192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EDC276A-61B6-4270-BA62-9F5F407A2E74}">
      <dsp:nvSpPr>
        <dsp:cNvPr id="0" name=""/>
        <dsp:cNvSpPr/>
      </dsp:nvSpPr>
      <dsp:spPr>
        <a:xfrm>
          <a:off x="718381" y="901619"/>
          <a:ext cx="6177467" cy="718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76" tIns="76076" rIns="76076" bIns="76076" numCol="1" spcCol="1270" anchor="ctr" anchorCtr="0">
          <a:noAutofit/>
        </a:bodyPr>
        <a:lstStyle/>
        <a:p>
          <a:pPr marL="0" lvl="0" indent="0" algn="l" defTabSz="622300">
            <a:lnSpc>
              <a:spcPct val="100000"/>
            </a:lnSpc>
            <a:spcBef>
              <a:spcPct val="0"/>
            </a:spcBef>
            <a:spcAft>
              <a:spcPct val="35000"/>
            </a:spcAft>
            <a:buNone/>
          </a:pPr>
          <a:r>
            <a:rPr lang="en-US" sz="1400" kern="1200"/>
            <a:t>Each filter convolves with the input data to produce a feature </a:t>
          </a:r>
          <a:r>
            <a:rPr lang="en-US" sz="1400" kern="1200">
              <a:latin typeface="Avenir Next LT Pro"/>
            </a:rPr>
            <a:t>map capturing</a:t>
          </a:r>
          <a:r>
            <a:rPr lang="en-US" sz="1400" kern="1200"/>
            <a:t> the presence of specific features in the input data.</a:t>
          </a:r>
        </a:p>
      </dsp:txBody>
      <dsp:txXfrm>
        <a:off x="718381" y="901619"/>
        <a:ext cx="6177467" cy="718824"/>
      </dsp:txXfrm>
    </dsp:sp>
    <dsp:sp modelId="{DA23B390-010E-4809-9218-107E42284C07}">
      <dsp:nvSpPr>
        <dsp:cNvPr id="0" name=""/>
        <dsp:cNvSpPr/>
      </dsp:nvSpPr>
      <dsp:spPr>
        <a:xfrm>
          <a:off x="0" y="1800150"/>
          <a:ext cx="6949696" cy="6216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485281-1A4F-482C-AB80-4A0501BC2827}">
      <dsp:nvSpPr>
        <dsp:cNvPr id="0" name=""/>
        <dsp:cNvSpPr/>
      </dsp:nvSpPr>
      <dsp:spPr>
        <a:xfrm>
          <a:off x="188060" y="1940030"/>
          <a:ext cx="342261" cy="341927"/>
        </a:xfrm>
        <a:prstGeom prst="rect">
          <a:avLst/>
        </a:prstGeom>
        <a:solidFill>
          <a:schemeClr val="accent4">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29384AC-83A6-465E-82B3-BD9C58DAEF3E}">
      <dsp:nvSpPr>
        <dsp:cNvPr id="0" name=""/>
        <dsp:cNvSpPr/>
      </dsp:nvSpPr>
      <dsp:spPr>
        <a:xfrm>
          <a:off x="718381" y="1800150"/>
          <a:ext cx="6177467" cy="718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76" tIns="76076" rIns="76076" bIns="76076" numCol="1" spcCol="1270" anchor="ctr" anchorCtr="0">
          <a:noAutofit/>
        </a:bodyPr>
        <a:lstStyle/>
        <a:p>
          <a:pPr marL="0" lvl="0" indent="0" algn="l" defTabSz="622300">
            <a:lnSpc>
              <a:spcPct val="100000"/>
            </a:lnSpc>
            <a:spcBef>
              <a:spcPct val="0"/>
            </a:spcBef>
            <a:spcAft>
              <a:spcPct val="35000"/>
            </a:spcAft>
            <a:buNone/>
          </a:pPr>
          <a:r>
            <a:rPr lang="en-US" sz="1400" kern="1200"/>
            <a:t>Convolutional layer reduces the dimensionality of the input data while retaining its essential features.</a:t>
          </a:r>
        </a:p>
      </dsp:txBody>
      <dsp:txXfrm>
        <a:off x="718381" y="1800150"/>
        <a:ext cx="6177467" cy="718824"/>
      </dsp:txXfrm>
    </dsp:sp>
    <dsp:sp modelId="{BF1BFEF0-735A-4C1C-9DEB-5275E9308D71}">
      <dsp:nvSpPr>
        <dsp:cNvPr id="0" name=""/>
        <dsp:cNvSpPr/>
      </dsp:nvSpPr>
      <dsp:spPr>
        <a:xfrm>
          <a:off x="0" y="2698681"/>
          <a:ext cx="6949696" cy="6216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30FB0AF-3C4B-4AAB-BF46-C340536C19ED}">
      <dsp:nvSpPr>
        <dsp:cNvPr id="0" name=""/>
        <dsp:cNvSpPr/>
      </dsp:nvSpPr>
      <dsp:spPr>
        <a:xfrm>
          <a:off x="188243" y="2838561"/>
          <a:ext cx="342261" cy="341927"/>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37A1668-FF29-4C17-A50D-9EBE363A4967}">
      <dsp:nvSpPr>
        <dsp:cNvPr id="0" name=""/>
        <dsp:cNvSpPr/>
      </dsp:nvSpPr>
      <dsp:spPr>
        <a:xfrm>
          <a:off x="718749" y="2698681"/>
          <a:ext cx="6118641" cy="71882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076" tIns="76076" rIns="76076" bIns="76076" numCol="1" spcCol="1270" anchor="ctr" anchorCtr="0">
          <a:noAutofit/>
        </a:bodyPr>
        <a:lstStyle/>
        <a:p>
          <a:pPr marL="0" lvl="0" indent="0" algn="l" defTabSz="622300">
            <a:lnSpc>
              <a:spcPct val="100000"/>
            </a:lnSpc>
            <a:spcBef>
              <a:spcPct val="0"/>
            </a:spcBef>
            <a:spcAft>
              <a:spcPct val="35000"/>
            </a:spcAft>
            <a:buNone/>
          </a:pPr>
          <a:r>
            <a:rPr lang="en-US" sz="1400" kern="1200"/>
            <a:t>The size of the filters used in the convolutional layer, the number of filters, and the stride length are some of the hyperparameters that affect the behavior of the convolutional layer.</a:t>
          </a:r>
        </a:p>
      </dsp:txBody>
      <dsp:txXfrm>
        <a:off x="718749" y="2698681"/>
        <a:ext cx="6118641" cy="71882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B5BF51-3CC1-4FCE-9D19-8DFAF30BFCE4}">
      <dsp:nvSpPr>
        <dsp:cNvPr id="0" name=""/>
        <dsp:cNvSpPr/>
      </dsp:nvSpPr>
      <dsp:spPr>
        <a:xfrm>
          <a:off x="0" y="713"/>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BAA7228-C19D-41C6-862C-274CC8175522}">
      <dsp:nvSpPr>
        <dsp:cNvPr id="0" name=""/>
        <dsp:cNvSpPr/>
      </dsp:nvSpPr>
      <dsp:spPr>
        <a:xfrm>
          <a:off x="504931" y="376281"/>
          <a:ext cx="918056" cy="918056"/>
        </a:xfrm>
        <a:prstGeom prst="rect">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EB0453-7D38-4862-A3BF-AA12C956D4BE}">
      <dsp:nvSpPr>
        <dsp:cNvPr id="0" name=""/>
        <dsp:cNvSpPr/>
      </dsp:nvSpPr>
      <dsp:spPr>
        <a:xfrm>
          <a:off x="1927918" y="713"/>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55650">
            <a:lnSpc>
              <a:spcPct val="100000"/>
            </a:lnSpc>
            <a:spcBef>
              <a:spcPct val="0"/>
            </a:spcBef>
            <a:spcAft>
              <a:spcPct val="35000"/>
            </a:spcAft>
            <a:buNone/>
          </a:pPr>
          <a:r>
            <a:rPr lang="en-US" sz="1700" kern="1200">
              <a:latin typeface="Avenir Next LT Pro"/>
            </a:rPr>
            <a:t>We used categorical cross- entropy loss as a criteria to measure model accuracy and trained the model with 128 batch size and different number of epochs depending upon the performance</a:t>
          </a:r>
          <a:endParaRPr lang="en-US" sz="1700" kern="1200"/>
        </a:p>
      </dsp:txBody>
      <dsp:txXfrm>
        <a:off x="1927918" y="713"/>
        <a:ext cx="5075858" cy="1669193"/>
      </dsp:txXfrm>
    </dsp:sp>
    <dsp:sp modelId="{1C407058-E8BB-4A22-9381-5E91FBE2D0A6}">
      <dsp:nvSpPr>
        <dsp:cNvPr id="0" name=""/>
        <dsp:cNvSpPr/>
      </dsp:nvSpPr>
      <dsp:spPr>
        <a:xfrm>
          <a:off x="0" y="2087205"/>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B5F1FD3-7C22-4F18-BA54-EAFE8C13927C}">
      <dsp:nvSpPr>
        <dsp:cNvPr id="0" name=""/>
        <dsp:cNvSpPr/>
      </dsp:nvSpPr>
      <dsp:spPr>
        <a:xfrm>
          <a:off x="504931" y="2462774"/>
          <a:ext cx="918056" cy="918056"/>
        </a:xfrm>
        <a:prstGeom prst="rect">
          <a:avLst/>
        </a:prstGeom>
        <a:solidFill>
          <a:schemeClr val="accent3">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0BC85CF-3004-4DD9-BCAF-63623BBC8959}">
      <dsp:nvSpPr>
        <dsp:cNvPr id="0" name=""/>
        <dsp:cNvSpPr/>
      </dsp:nvSpPr>
      <dsp:spPr>
        <a:xfrm>
          <a:off x="1927918" y="2087205"/>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55650">
            <a:lnSpc>
              <a:spcPct val="100000"/>
            </a:lnSpc>
            <a:spcBef>
              <a:spcPct val="0"/>
            </a:spcBef>
            <a:spcAft>
              <a:spcPct val="35000"/>
            </a:spcAft>
            <a:buNone/>
          </a:pPr>
          <a:r>
            <a:rPr lang="en-US" sz="1700" kern="1200">
              <a:latin typeface="Avenir Next LT Pro"/>
            </a:rPr>
            <a:t>Displayed the actual and the predicted label of a few test images to visually compare the results</a:t>
          </a:r>
          <a:endParaRPr lang="en-US" sz="1700" kern="1200"/>
        </a:p>
      </dsp:txBody>
      <dsp:txXfrm>
        <a:off x="1927918" y="2087205"/>
        <a:ext cx="5075858" cy="1669193"/>
      </dsp:txXfrm>
    </dsp:sp>
    <dsp:sp modelId="{CBBFD4DE-161D-45B1-92C8-7A39E5902DAB}">
      <dsp:nvSpPr>
        <dsp:cNvPr id="0" name=""/>
        <dsp:cNvSpPr/>
      </dsp:nvSpPr>
      <dsp:spPr>
        <a:xfrm>
          <a:off x="0" y="4173697"/>
          <a:ext cx="7003777" cy="1669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9D8625-1135-4E81-988D-6C9BF3646048}">
      <dsp:nvSpPr>
        <dsp:cNvPr id="0" name=""/>
        <dsp:cNvSpPr/>
      </dsp:nvSpPr>
      <dsp:spPr>
        <a:xfrm>
          <a:off x="504931" y="4549266"/>
          <a:ext cx="918056" cy="9180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665A8C7-47C1-46A3-A96C-D419BE14379F}">
      <dsp:nvSpPr>
        <dsp:cNvPr id="0" name=""/>
        <dsp:cNvSpPr/>
      </dsp:nvSpPr>
      <dsp:spPr>
        <a:xfrm>
          <a:off x="1927918" y="4173697"/>
          <a:ext cx="5075858" cy="16691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6656" tIns="176656" rIns="176656" bIns="176656" numCol="1" spcCol="1270" anchor="ctr" anchorCtr="0">
          <a:noAutofit/>
        </a:bodyPr>
        <a:lstStyle/>
        <a:p>
          <a:pPr marL="0" lvl="0" indent="0" algn="l" defTabSz="755650">
            <a:lnSpc>
              <a:spcPct val="100000"/>
            </a:lnSpc>
            <a:spcBef>
              <a:spcPct val="0"/>
            </a:spcBef>
            <a:spcAft>
              <a:spcPct val="35000"/>
            </a:spcAft>
            <a:buNone/>
          </a:pPr>
          <a:r>
            <a:rPr lang="en-US" sz="1700" kern="1200">
              <a:latin typeface="Avenir Next LT Pro"/>
            </a:rPr>
            <a:t>Plotted 2 graphs to choose </a:t>
          </a:r>
          <a:r>
            <a:rPr lang="en-US" sz="1700" kern="1200">
              <a:solidFill>
                <a:srgbClr val="010000"/>
              </a:solidFill>
              <a:latin typeface="Avenir Next LT Pro"/>
            </a:rPr>
            <a:t>appropriate epochs and prevent overfitting of data   </a:t>
          </a:r>
          <a:br>
            <a:rPr lang="en-US" sz="1700" kern="1200">
              <a:latin typeface="Avenir Next LT Pro"/>
            </a:rPr>
          </a:br>
          <a:r>
            <a:rPr lang="en-US" sz="1700" kern="1200">
              <a:latin typeface="Avenir Next LT Pro"/>
            </a:rPr>
            <a:t>Training and validation accuracies vs. epochs </a:t>
          </a:r>
          <a:br>
            <a:rPr lang="en-US" sz="1700" kern="1200">
              <a:latin typeface="Avenir Next LT Pro"/>
            </a:rPr>
          </a:br>
          <a:r>
            <a:rPr lang="en-US" sz="1700" kern="1200">
              <a:latin typeface="Avenir Next LT Pro"/>
            </a:rPr>
            <a:t>Training and validation losses vs. epochs</a:t>
          </a:r>
          <a:endParaRPr lang="en-US" sz="1700" kern="1200"/>
        </a:p>
      </dsp:txBody>
      <dsp:txXfrm>
        <a:off x="1927918" y="4173697"/>
        <a:ext cx="5075858" cy="166919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ECF132-9EAC-484F-8707-7453024FD42B}">
      <dsp:nvSpPr>
        <dsp:cNvPr id="0" name=""/>
        <dsp:cNvSpPr/>
      </dsp:nvSpPr>
      <dsp:spPr>
        <a:xfrm>
          <a:off x="0" y="2425"/>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A1B165-FEC6-4246-8AF8-EE5BD7A63A6B}">
      <dsp:nvSpPr>
        <dsp:cNvPr id="0" name=""/>
        <dsp:cNvSpPr/>
      </dsp:nvSpPr>
      <dsp:spPr>
        <a:xfrm>
          <a:off x="371836" y="278997"/>
          <a:ext cx="676066" cy="67606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43BA36-0739-47CE-A3F8-378747B8B25F}">
      <dsp:nvSpPr>
        <dsp:cNvPr id="0" name=""/>
        <dsp:cNvSpPr/>
      </dsp:nvSpPr>
      <dsp:spPr>
        <a:xfrm>
          <a:off x="1419739" y="2425"/>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755650">
            <a:lnSpc>
              <a:spcPct val="100000"/>
            </a:lnSpc>
            <a:spcBef>
              <a:spcPct val="0"/>
            </a:spcBef>
            <a:spcAft>
              <a:spcPct val="35000"/>
            </a:spcAft>
            <a:buNone/>
          </a:pPr>
          <a:r>
            <a:rPr lang="en-US" sz="1700" kern="1200"/>
            <a:t>The</a:t>
          </a:r>
          <a:r>
            <a:rPr lang="en-US" sz="1700" kern="1200">
              <a:latin typeface="Avenir Next LT Pro"/>
            </a:rPr>
            <a:t> number of</a:t>
          </a:r>
          <a:r>
            <a:rPr lang="en-US" sz="1700" kern="1200"/>
            <a:t> images</a:t>
          </a:r>
          <a:r>
            <a:rPr lang="en-US" sz="1700" kern="1200">
              <a:latin typeface="Avenir Next LT Pro"/>
            </a:rPr>
            <a:t> in this dataset were less compared to what is required for a good model training. (21 classes and 100 images per class)</a:t>
          </a:r>
          <a:endParaRPr lang="en-US" sz="1700" kern="1200"/>
        </a:p>
      </dsp:txBody>
      <dsp:txXfrm>
        <a:off x="1419739" y="2425"/>
        <a:ext cx="5584037" cy="1229211"/>
      </dsp:txXfrm>
    </dsp:sp>
    <dsp:sp modelId="{CBC5640C-4811-46E1-9DF7-F2EE14CA2D66}">
      <dsp:nvSpPr>
        <dsp:cNvPr id="0" name=""/>
        <dsp:cNvSpPr/>
      </dsp:nvSpPr>
      <dsp:spPr>
        <a:xfrm>
          <a:off x="0" y="1538939"/>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888277-5888-49CE-B506-DAB9030EB3BF}">
      <dsp:nvSpPr>
        <dsp:cNvPr id="0" name=""/>
        <dsp:cNvSpPr/>
      </dsp:nvSpPr>
      <dsp:spPr>
        <a:xfrm>
          <a:off x="371836" y="1815512"/>
          <a:ext cx="676066" cy="67606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3F9A27C-07F7-41AE-BCF6-693D83C80372}">
      <dsp:nvSpPr>
        <dsp:cNvPr id="0" name=""/>
        <dsp:cNvSpPr/>
      </dsp:nvSpPr>
      <dsp:spPr>
        <a:xfrm>
          <a:off x="1419739" y="1538939"/>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755650">
            <a:lnSpc>
              <a:spcPct val="100000"/>
            </a:lnSpc>
            <a:spcBef>
              <a:spcPct val="0"/>
            </a:spcBef>
            <a:spcAft>
              <a:spcPct val="35000"/>
            </a:spcAft>
            <a:buNone/>
          </a:pPr>
          <a:r>
            <a:rPr lang="en-US" sz="1700" kern="1200">
              <a:latin typeface="Avenir Next LT Pro"/>
            </a:rPr>
            <a:t>So, to increase number of images for training and testing we used </a:t>
          </a:r>
          <a:r>
            <a:rPr lang="en-US" sz="1700" b="1" kern="1200">
              <a:latin typeface="Avenir Next LT Pro"/>
            </a:rPr>
            <a:t>image augmentation</a:t>
          </a:r>
          <a:r>
            <a:rPr lang="en-US" sz="1700" kern="1200">
              <a:latin typeface="Avenir Next LT Pro"/>
            </a:rPr>
            <a:t> method. By this we were able to increase our test data by fourfold.</a:t>
          </a:r>
          <a:endParaRPr lang="en-US" sz="1700" kern="1200"/>
        </a:p>
      </dsp:txBody>
      <dsp:txXfrm>
        <a:off x="1419739" y="1538939"/>
        <a:ext cx="5584037" cy="1229211"/>
      </dsp:txXfrm>
    </dsp:sp>
    <dsp:sp modelId="{B53C16A4-FDD9-4608-B919-53EF94585608}">
      <dsp:nvSpPr>
        <dsp:cNvPr id="0" name=""/>
        <dsp:cNvSpPr/>
      </dsp:nvSpPr>
      <dsp:spPr>
        <a:xfrm>
          <a:off x="0" y="3075453"/>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5D7043-2A7C-47A2-8D91-C66BB1E9CA1E}">
      <dsp:nvSpPr>
        <dsp:cNvPr id="0" name=""/>
        <dsp:cNvSpPr/>
      </dsp:nvSpPr>
      <dsp:spPr>
        <a:xfrm>
          <a:off x="371836" y="3352026"/>
          <a:ext cx="676066" cy="67606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714AE43-582D-4761-AE77-D9F90937F4A2}">
      <dsp:nvSpPr>
        <dsp:cNvPr id="0" name=""/>
        <dsp:cNvSpPr/>
      </dsp:nvSpPr>
      <dsp:spPr>
        <a:xfrm>
          <a:off x="1419739" y="3075453"/>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755650">
            <a:lnSpc>
              <a:spcPct val="100000"/>
            </a:lnSpc>
            <a:spcBef>
              <a:spcPct val="0"/>
            </a:spcBef>
            <a:spcAft>
              <a:spcPct val="35000"/>
            </a:spcAft>
            <a:buNone/>
          </a:pPr>
          <a:r>
            <a:rPr lang="en-US" sz="1700" kern="1200">
              <a:latin typeface="Avenir Next LT Pro"/>
            </a:rPr>
            <a:t>For 100 epoch, on 9 classes, we got train accuracy = 90% and Validation accuracy = 85.24%</a:t>
          </a:r>
        </a:p>
      </dsp:txBody>
      <dsp:txXfrm>
        <a:off x="1419739" y="3075453"/>
        <a:ext cx="5584037" cy="1229211"/>
      </dsp:txXfrm>
    </dsp:sp>
    <dsp:sp modelId="{6803B120-E909-421E-94F8-26CD52E74AF0}">
      <dsp:nvSpPr>
        <dsp:cNvPr id="0" name=""/>
        <dsp:cNvSpPr/>
      </dsp:nvSpPr>
      <dsp:spPr>
        <a:xfrm>
          <a:off x="0" y="4611968"/>
          <a:ext cx="7003777" cy="12292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FCB912-2AF1-49F1-A14A-420F09A12C98}">
      <dsp:nvSpPr>
        <dsp:cNvPr id="0" name=""/>
        <dsp:cNvSpPr/>
      </dsp:nvSpPr>
      <dsp:spPr>
        <a:xfrm>
          <a:off x="371836" y="4888540"/>
          <a:ext cx="676066" cy="676066"/>
        </a:xfrm>
        <a:prstGeom prst="rect">
          <a:avLst/>
        </a:prstGeom>
        <a:solidFill>
          <a:schemeClr val="accent5">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552E4C-BB11-4BE0-8D7E-6043E9AEABB7}">
      <dsp:nvSpPr>
        <dsp:cNvPr id="0" name=""/>
        <dsp:cNvSpPr/>
      </dsp:nvSpPr>
      <dsp:spPr>
        <a:xfrm>
          <a:off x="1419739" y="4611968"/>
          <a:ext cx="5584037" cy="12292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0092" tIns="130092" rIns="130092" bIns="130092" numCol="1" spcCol="1270" anchor="ctr" anchorCtr="0">
          <a:noAutofit/>
        </a:bodyPr>
        <a:lstStyle/>
        <a:p>
          <a:pPr marL="0" lvl="0" indent="0" algn="l" defTabSz="755650">
            <a:lnSpc>
              <a:spcPct val="100000"/>
            </a:lnSpc>
            <a:spcBef>
              <a:spcPct val="0"/>
            </a:spcBef>
            <a:spcAft>
              <a:spcPct val="35000"/>
            </a:spcAft>
            <a:buNone/>
          </a:pPr>
          <a:r>
            <a:rPr lang="en-US" sz="1700" kern="1200">
              <a:latin typeface="Avenir Next LT Pro"/>
            </a:rPr>
            <a:t>Loss function used is </a:t>
          </a:r>
          <a:r>
            <a:rPr lang="en-US" sz="1700" b="1" i="0" kern="1200">
              <a:latin typeface="Avenir Next LT Pro"/>
            </a:rPr>
            <a:t>Cross Entropy Loss</a:t>
          </a:r>
          <a:r>
            <a:rPr lang="en-US" sz="1700" kern="1200">
              <a:latin typeface="Avenir Next LT Pro"/>
            </a:rPr>
            <a:t> with Optimizer </a:t>
          </a:r>
          <a:r>
            <a:rPr lang="en-US" sz="1700" b="0" i="0" kern="1200">
              <a:latin typeface="Avenir Next LT Pro"/>
            </a:rPr>
            <a:t>as </a:t>
          </a:r>
          <a:r>
            <a:rPr lang="en-US" sz="1700" b="1" i="1" kern="1200">
              <a:latin typeface="Avenir Next LT Pro"/>
            </a:rPr>
            <a:t>ADAM </a:t>
          </a:r>
        </a:p>
      </dsp:txBody>
      <dsp:txXfrm>
        <a:off x="1419739" y="4611968"/>
        <a:ext cx="5584037" cy="122921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687BA9-F849-47B9-BA06-FC52F5822829}">
      <dsp:nvSpPr>
        <dsp:cNvPr id="0" name=""/>
        <dsp:cNvSpPr/>
      </dsp:nvSpPr>
      <dsp:spPr>
        <a:xfrm>
          <a:off x="0" y="241704"/>
          <a:ext cx="10917765" cy="757575"/>
        </a:xfrm>
        <a:prstGeom prst="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7340" tIns="270764" rIns="847340"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latin typeface="Avenir Next LT Pro"/>
            </a:rPr>
            <a:t>Designed</a:t>
          </a:r>
          <a:r>
            <a:rPr lang="en-US" sz="1300" kern="1200"/>
            <a:t> and Trained the CNN model for the Cifar-10 Dataset for various types </a:t>
          </a:r>
          <a:r>
            <a:rPr lang="en-US" sz="1300" kern="1200">
              <a:latin typeface="Avenir Next LT Pro"/>
            </a:rPr>
            <a:t>of</a:t>
          </a:r>
          <a:r>
            <a:rPr lang="en-US" sz="1300" kern="1200"/>
            <a:t> classification</a:t>
          </a:r>
        </a:p>
        <a:p>
          <a:pPr marL="114300" lvl="1" indent="-114300" algn="l" defTabSz="577850" rtl="0">
            <a:lnSpc>
              <a:spcPct val="90000"/>
            </a:lnSpc>
            <a:spcBef>
              <a:spcPct val="0"/>
            </a:spcBef>
            <a:spcAft>
              <a:spcPct val="15000"/>
            </a:spcAft>
            <a:buChar char="•"/>
          </a:pPr>
          <a:r>
            <a:rPr lang="en-US" sz="1300" b="0" kern="1200">
              <a:latin typeface="Avenir Next LT Pro"/>
            </a:rPr>
            <a:t>Compiled the results of the final model and  prepared</a:t>
          </a:r>
          <a:r>
            <a:rPr lang="en-US" sz="1300" b="0" kern="1200"/>
            <a:t> the ppt content for Cifar-10 Dataset</a:t>
          </a:r>
        </a:p>
      </dsp:txBody>
      <dsp:txXfrm>
        <a:off x="0" y="241704"/>
        <a:ext cx="10917765" cy="757575"/>
      </dsp:txXfrm>
    </dsp:sp>
    <dsp:sp modelId="{E02CC60F-3546-4674-83A0-FC43551216FE}">
      <dsp:nvSpPr>
        <dsp:cNvPr id="0" name=""/>
        <dsp:cNvSpPr/>
      </dsp:nvSpPr>
      <dsp:spPr>
        <a:xfrm>
          <a:off x="545888" y="49824"/>
          <a:ext cx="7642436" cy="383760"/>
        </a:xfrm>
        <a:prstGeom prst="round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8866" tIns="0" rIns="288866" bIns="0" numCol="1" spcCol="1270" anchor="ctr" anchorCtr="0">
          <a:noAutofit/>
        </a:bodyPr>
        <a:lstStyle/>
        <a:p>
          <a:pPr marL="0" lvl="0" indent="0" algn="l" defTabSz="577850">
            <a:lnSpc>
              <a:spcPct val="90000"/>
            </a:lnSpc>
            <a:spcBef>
              <a:spcPct val="0"/>
            </a:spcBef>
            <a:spcAft>
              <a:spcPct val="35000"/>
            </a:spcAft>
            <a:buNone/>
          </a:pPr>
          <a:r>
            <a:rPr lang="en-US" sz="1300" kern="1200"/>
            <a:t>Madhav Gupta </a:t>
          </a:r>
          <a:r>
            <a:rPr lang="en-US" sz="1300" kern="1200">
              <a:latin typeface="Avenir Next LT Pro"/>
            </a:rPr>
            <a:t>21D070043</a:t>
          </a:r>
          <a:endParaRPr lang="en-US" sz="1300" kern="1200"/>
        </a:p>
      </dsp:txBody>
      <dsp:txXfrm>
        <a:off x="564622" y="68558"/>
        <a:ext cx="7604968" cy="346292"/>
      </dsp:txXfrm>
    </dsp:sp>
    <dsp:sp modelId="{8D056B32-8131-4C25-A078-1C55F6BC913F}">
      <dsp:nvSpPr>
        <dsp:cNvPr id="0" name=""/>
        <dsp:cNvSpPr/>
      </dsp:nvSpPr>
      <dsp:spPr>
        <a:xfrm>
          <a:off x="0" y="1261359"/>
          <a:ext cx="10917765" cy="982800"/>
        </a:xfrm>
        <a:prstGeom prst="rect">
          <a:avLst/>
        </a:prstGeom>
        <a:solidFill>
          <a:schemeClr val="lt1">
            <a:alpha val="90000"/>
            <a:hueOff val="0"/>
            <a:satOff val="0"/>
            <a:lumOff val="0"/>
            <a:alphaOff val="0"/>
          </a:schemeClr>
        </a:solidFill>
        <a:ln w="6350" cap="flat" cmpd="sng" algn="ctr">
          <a:solidFill>
            <a:schemeClr val="accent2">
              <a:hueOff val="-515956"/>
              <a:satOff val="-203"/>
              <a:lumOff val="1961"/>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7340" tIns="270764" rIns="84734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a:t>Trained a </a:t>
          </a:r>
          <a:r>
            <a:rPr lang="en-US" sz="1300" kern="1200">
              <a:latin typeface="Avenir Next LT Pro"/>
            </a:rPr>
            <a:t>preliminary </a:t>
          </a:r>
          <a:r>
            <a:rPr lang="en-US" sz="1300" kern="1200"/>
            <a:t>model for multi-categorical classification on </a:t>
          </a:r>
          <a:r>
            <a:rPr lang="en-US" sz="1300" kern="1200">
              <a:latin typeface="Avenir Next LT Pro"/>
            </a:rPr>
            <a:t>UC Merced</a:t>
          </a:r>
          <a:r>
            <a:rPr lang="en-US" sz="1300" kern="1200"/>
            <a:t> Dataset</a:t>
          </a:r>
          <a:r>
            <a:rPr lang="en-US" sz="1300" kern="1200">
              <a:latin typeface="Avenir Next LT Pro"/>
            </a:rPr>
            <a:t> </a:t>
          </a:r>
          <a:endParaRPr lang="en-US" sz="1300" kern="1200"/>
        </a:p>
        <a:p>
          <a:pPr marL="114300" lvl="1" indent="-114300" algn="l" defTabSz="577850" rtl="0">
            <a:lnSpc>
              <a:spcPct val="90000"/>
            </a:lnSpc>
            <a:spcBef>
              <a:spcPct val="0"/>
            </a:spcBef>
            <a:spcAft>
              <a:spcPct val="15000"/>
            </a:spcAft>
            <a:buChar char="•"/>
          </a:pPr>
          <a:r>
            <a:rPr lang="en-US" sz="1300" kern="1200"/>
            <a:t>Performed Image augmentation on training dataset of </a:t>
          </a:r>
          <a:r>
            <a:rPr lang="en-US" sz="1300" kern="1200">
              <a:latin typeface="Avenir Next LT Pro"/>
            </a:rPr>
            <a:t>UC Merced</a:t>
          </a:r>
          <a:r>
            <a:rPr lang="en-US" sz="1300" kern="1200"/>
            <a:t> dataset</a:t>
          </a:r>
        </a:p>
        <a:p>
          <a:pPr marL="114300" lvl="1" indent="-114300" algn="l" defTabSz="577850" rtl="0">
            <a:lnSpc>
              <a:spcPct val="90000"/>
            </a:lnSpc>
            <a:spcBef>
              <a:spcPct val="0"/>
            </a:spcBef>
            <a:spcAft>
              <a:spcPct val="15000"/>
            </a:spcAft>
            <a:buChar char="•"/>
          </a:pPr>
          <a:r>
            <a:rPr lang="en-US" sz="1300" kern="1200"/>
            <a:t>Designed and finalized the presentation</a:t>
          </a:r>
          <a:r>
            <a:rPr lang="en-US" sz="1300" kern="1200">
              <a:latin typeface="Avenir Next LT Pro"/>
            </a:rPr>
            <a:t> to include the elementary slides like this one.</a:t>
          </a:r>
          <a:endParaRPr lang="en-US" sz="1300" kern="1200"/>
        </a:p>
      </dsp:txBody>
      <dsp:txXfrm>
        <a:off x="0" y="1261359"/>
        <a:ext cx="10917765" cy="982800"/>
      </dsp:txXfrm>
    </dsp:sp>
    <dsp:sp modelId="{21900438-BADA-487E-9B4B-319683E65010}">
      <dsp:nvSpPr>
        <dsp:cNvPr id="0" name=""/>
        <dsp:cNvSpPr/>
      </dsp:nvSpPr>
      <dsp:spPr>
        <a:xfrm>
          <a:off x="545888" y="1069479"/>
          <a:ext cx="7642436" cy="383760"/>
        </a:xfrm>
        <a:prstGeom prst="roundRect">
          <a:avLst/>
        </a:prstGeom>
        <a:gradFill rotWithShape="0">
          <a:gsLst>
            <a:gs pos="0">
              <a:schemeClr val="accent2">
                <a:hueOff val="-515956"/>
                <a:satOff val="-203"/>
                <a:lumOff val="1961"/>
                <a:alphaOff val="0"/>
                <a:satMod val="103000"/>
                <a:lumMod val="102000"/>
                <a:tint val="94000"/>
              </a:schemeClr>
            </a:gs>
            <a:gs pos="50000">
              <a:schemeClr val="accent2">
                <a:hueOff val="-515956"/>
                <a:satOff val="-203"/>
                <a:lumOff val="1961"/>
                <a:alphaOff val="0"/>
                <a:satMod val="110000"/>
                <a:lumMod val="100000"/>
                <a:shade val="100000"/>
              </a:schemeClr>
            </a:gs>
            <a:gs pos="100000">
              <a:schemeClr val="accent2">
                <a:hueOff val="-515956"/>
                <a:satOff val="-203"/>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8866" tIns="0" rIns="288866" bIns="0" numCol="1" spcCol="1270" anchor="ctr" anchorCtr="0">
          <a:noAutofit/>
        </a:bodyPr>
        <a:lstStyle/>
        <a:p>
          <a:pPr marL="0" lvl="0" indent="0" algn="l" defTabSz="577850">
            <a:lnSpc>
              <a:spcPct val="90000"/>
            </a:lnSpc>
            <a:spcBef>
              <a:spcPct val="0"/>
            </a:spcBef>
            <a:spcAft>
              <a:spcPct val="35000"/>
            </a:spcAft>
            <a:buNone/>
          </a:pPr>
          <a:r>
            <a:rPr lang="en-US" sz="1300" kern="1200"/>
            <a:t>Samar Agarwal </a:t>
          </a:r>
          <a:r>
            <a:rPr lang="en-US" sz="1300" kern="1200">
              <a:latin typeface="Avenir Next LT Pro"/>
            </a:rPr>
            <a:t>21D070059</a:t>
          </a:r>
          <a:endParaRPr lang="en-US" sz="1300" kern="1200"/>
        </a:p>
      </dsp:txBody>
      <dsp:txXfrm>
        <a:off x="564622" y="1088213"/>
        <a:ext cx="7604968" cy="346292"/>
      </dsp:txXfrm>
    </dsp:sp>
    <dsp:sp modelId="{2750DC17-C42A-46C6-A108-9A4BFAD9AF08}">
      <dsp:nvSpPr>
        <dsp:cNvPr id="0" name=""/>
        <dsp:cNvSpPr/>
      </dsp:nvSpPr>
      <dsp:spPr>
        <a:xfrm>
          <a:off x="0" y="2506240"/>
          <a:ext cx="10917765" cy="757575"/>
        </a:xfrm>
        <a:prstGeom prst="rect">
          <a:avLst/>
        </a:prstGeom>
        <a:solidFill>
          <a:schemeClr val="lt1">
            <a:alpha val="90000"/>
            <a:hueOff val="0"/>
            <a:satOff val="0"/>
            <a:lumOff val="0"/>
            <a:alphaOff val="0"/>
          </a:schemeClr>
        </a:solidFill>
        <a:ln w="6350" cap="flat" cmpd="sng" algn="ctr">
          <a:solidFill>
            <a:schemeClr val="accent2">
              <a:hueOff val="-1031913"/>
              <a:satOff val="-405"/>
              <a:lumOff val="3922"/>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7340" tIns="270764" rIns="847340" bIns="92456" numCol="1" spcCol="1270" anchor="t" anchorCtr="0">
          <a:noAutofit/>
        </a:bodyPr>
        <a:lstStyle/>
        <a:p>
          <a:pPr marL="114300" lvl="1" indent="-114300" algn="l" defTabSz="577850" rtl="0">
            <a:lnSpc>
              <a:spcPct val="90000"/>
            </a:lnSpc>
            <a:spcBef>
              <a:spcPct val="0"/>
            </a:spcBef>
            <a:spcAft>
              <a:spcPct val="15000"/>
            </a:spcAft>
            <a:buChar char="•"/>
          </a:pPr>
          <a:r>
            <a:rPr lang="en-US" sz="1300" kern="1200"/>
            <a:t>Trained the final model for </a:t>
          </a:r>
          <a:r>
            <a:rPr lang="en-US" sz="1300" kern="1200">
              <a:latin typeface="Avenir Next LT Pro"/>
            </a:rPr>
            <a:t>UC Merced</a:t>
          </a:r>
          <a:r>
            <a:rPr lang="en-US" sz="1300" kern="1200"/>
            <a:t> Dataset</a:t>
          </a:r>
          <a:r>
            <a:rPr lang="en-US" sz="1300" kern="1200">
              <a:latin typeface="Avenir Next LT Pro"/>
            </a:rPr>
            <a:t> using the increased training dataset</a:t>
          </a:r>
          <a:endParaRPr lang="en-US" sz="1300" kern="1200"/>
        </a:p>
        <a:p>
          <a:pPr marL="114300" lvl="1" indent="-114300" algn="l" defTabSz="577850" rtl="0">
            <a:lnSpc>
              <a:spcPct val="90000"/>
            </a:lnSpc>
            <a:spcBef>
              <a:spcPct val="0"/>
            </a:spcBef>
            <a:spcAft>
              <a:spcPct val="15000"/>
            </a:spcAft>
            <a:buChar char="•"/>
          </a:pPr>
          <a:r>
            <a:rPr lang="en-US" sz="1300" kern="1200"/>
            <a:t>Prepared </a:t>
          </a:r>
          <a:r>
            <a:rPr lang="en-US" sz="1300" kern="1200">
              <a:latin typeface="Avenir Next LT Pro"/>
            </a:rPr>
            <a:t>the</a:t>
          </a:r>
          <a:r>
            <a:rPr lang="en-US" sz="1300" kern="1200"/>
            <a:t> ppt content and results for the </a:t>
          </a:r>
          <a:r>
            <a:rPr lang="en-US" sz="1300" kern="1200">
              <a:latin typeface="Avenir Next LT Pro"/>
            </a:rPr>
            <a:t>category</a:t>
          </a:r>
          <a:r>
            <a:rPr lang="en-US" sz="1300" kern="1200"/>
            <a:t> classification on </a:t>
          </a:r>
          <a:r>
            <a:rPr lang="en-US" sz="1300" kern="1200">
              <a:latin typeface="Avenir Next LT Pro"/>
            </a:rPr>
            <a:t>UC</a:t>
          </a:r>
          <a:r>
            <a:rPr lang="en-US" sz="1300" kern="1200"/>
            <a:t> </a:t>
          </a:r>
          <a:r>
            <a:rPr lang="en-US" sz="1300" kern="1200">
              <a:latin typeface="Avenir Next LT Pro"/>
            </a:rPr>
            <a:t>Merced</a:t>
          </a:r>
          <a:r>
            <a:rPr lang="en-US" sz="1300" kern="1200"/>
            <a:t> Dataset</a:t>
          </a:r>
          <a:r>
            <a:rPr lang="en-US" sz="1300" kern="1200">
              <a:latin typeface="Avenir Next LT Pro"/>
            </a:rPr>
            <a:t>  </a:t>
          </a:r>
          <a:endParaRPr lang="en-US" sz="1300" kern="1200"/>
        </a:p>
      </dsp:txBody>
      <dsp:txXfrm>
        <a:off x="0" y="2506240"/>
        <a:ext cx="10917765" cy="757575"/>
      </dsp:txXfrm>
    </dsp:sp>
    <dsp:sp modelId="{45B4F15E-E461-494E-8EDA-CAAF086B2677}">
      <dsp:nvSpPr>
        <dsp:cNvPr id="0" name=""/>
        <dsp:cNvSpPr/>
      </dsp:nvSpPr>
      <dsp:spPr>
        <a:xfrm>
          <a:off x="545888" y="2314360"/>
          <a:ext cx="7642436" cy="383760"/>
        </a:xfrm>
        <a:prstGeom prst="roundRect">
          <a:avLst/>
        </a:prstGeom>
        <a:gradFill rotWithShape="0">
          <a:gsLst>
            <a:gs pos="0">
              <a:schemeClr val="accent2">
                <a:hueOff val="-1031913"/>
                <a:satOff val="-405"/>
                <a:lumOff val="3922"/>
                <a:alphaOff val="0"/>
                <a:satMod val="103000"/>
                <a:lumMod val="102000"/>
                <a:tint val="94000"/>
              </a:schemeClr>
            </a:gs>
            <a:gs pos="50000">
              <a:schemeClr val="accent2">
                <a:hueOff val="-1031913"/>
                <a:satOff val="-405"/>
                <a:lumOff val="3922"/>
                <a:alphaOff val="0"/>
                <a:satMod val="110000"/>
                <a:lumMod val="100000"/>
                <a:shade val="100000"/>
              </a:schemeClr>
            </a:gs>
            <a:gs pos="100000">
              <a:schemeClr val="accent2">
                <a:hueOff val="-1031913"/>
                <a:satOff val="-405"/>
                <a:lumOff val="3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8866" tIns="0" rIns="288866" bIns="0" numCol="1" spcCol="1270" anchor="ctr" anchorCtr="0">
          <a:noAutofit/>
        </a:bodyPr>
        <a:lstStyle/>
        <a:p>
          <a:pPr marL="0" lvl="0" indent="0" algn="l" defTabSz="577850">
            <a:lnSpc>
              <a:spcPct val="90000"/>
            </a:lnSpc>
            <a:spcBef>
              <a:spcPct val="0"/>
            </a:spcBef>
            <a:spcAft>
              <a:spcPct val="35000"/>
            </a:spcAft>
            <a:buNone/>
          </a:pPr>
          <a:r>
            <a:rPr lang="en-US" sz="1300" kern="1200"/>
            <a:t>Shivansh Gupta </a:t>
          </a:r>
          <a:r>
            <a:rPr lang="en-US" sz="1300" kern="1200">
              <a:latin typeface="Avenir Next LT Pro"/>
            </a:rPr>
            <a:t>21D070067</a:t>
          </a:r>
          <a:endParaRPr lang="en-US" sz="1300" kern="1200"/>
        </a:p>
      </dsp:txBody>
      <dsp:txXfrm>
        <a:off x="564622" y="2333094"/>
        <a:ext cx="7604968" cy="346292"/>
      </dsp:txXfrm>
    </dsp:sp>
    <dsp:sp modelId="{AF51C5AE-1EDB-40A1-90C7-D107D3675182}">
      <dsp:nvSpPr>
        <dsp:cNvPr id="0" name=""/>
        <dsp:cNvSpPr/>
      </dsp:nvSpPr>
      <dsp:spPr>
        <a:xfrm>
          <a:off x="0" y="3525895"/>
          <a:ext cx="10917765" cy="1351350"/>
        </a:xfrm>
        <a:prstGeom prst="rect">
          <a:avLst/>
        </a:prstGeom>
        <a:solidFill>
          <a:schemeClr val="lt1">
            <a:alpha val="90000"/>
            <a:hueOff val="0"/>
            <a:satOff val="0"/>
            <a:lumOff val="0"/>
            <a:alphaOff val="0"/>
          </a:schemeClr>
        </a:solidFill>
        <a:ln w="6350" cap="flat" cmpd="sng" algn="ctr">
          <a:solidFill>
            <a:schemeClr val="accent2">
              <a:hueOff val="-1547869"/>
              <a:satOff val="-608"/>
              <a:lumOff val="5883"/>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47340" tIns="270764" rIns="847340" bIns="92456" numCol="1" spcCol="1270" anchor="t" anchorCtr="0">
          <a:noAutofit/>
        </a:bodyPr>
        <a:lstStyle/>
        <a:p>
          <a:pPr marL="114300" lvl="1" indent="-114300" algn="l" defTabSz="577850">
            <a:lnSpc>
              <a:spcPct val="90000"/>
            </a:lnSpc>
            <a:spcBef>
              <a:spcPct val="0"/>
            </a:spcBef>
            <a:spcAft>
              <a:spcPct val="15000"/>
            </a:spcAft>
            <a:buChar char="•"/>
          </a:pPr>
          <a:r>
            <a:rPr lang="en-US" sz="1300" kern="1200"/>
            <a:t>Researched on different types of Research papers on Image classification using deep CNN</a:t>
          </a:r>
        </a:p>
        <a:p>
          <a:pPr marL="114300" lvl="1" indent="-114300" algn="l" defTabSz="577850" rtl="0">
            <a:lnSpc>
              <a:spcPct val="90000"/>
            </a:lnSpc>
            <a:spcBef>
              <a:spcPct val="0"/>
            </a:spcBef>
            <a:spcAft>
              <a:spcPct val="15000"/>
            </a:spcAft>
            <a:buChar char="•"/>
          </a:pPr>
          <a:r>
            <a:rPr lang="en-US" sz="1300" kern="1200"/>
            <a:t>Resolved the issue of low image size in Cifar-10 dataset by</a:t>
          </a:r>
          <a:r>
            <a:rPr lang="en-US" sz="1300" kern="1200">
              <a:latin typeface="Avenir Next LT Pro"/>
            </a:rPr>
            <a:t> using</a:t>
          </a:r>
          <a:r>
            <a:rPr lang="en-US" sz="1300" kern="1200"/>
            <a:t> </a:t>
          </a:r>
          <a:r>
            <a:rPr lang="en-US" sz="1300" kern="1200">
              <a:latin typeface="Avenir Next LT Pro"/>
            </a:rPr>
            <a:t>UC Merced and SUN397 so that we can have more input data per image.</a:t>
          </a:r>
        </a:p>
        <a:p>
          <a:pPr marL="114300" lvl="1" indent="-114300" algn="l" defTabSz="577850" rtl="0">
            <a:lnSpc>
              <a:spcPct val="90000"/>
            </a:lnSpc>
            <a:spcBef>
              <a:spcPct val="0"/>
            </a:spcBef>
            <a:spcAft>
              <a:spcPct val="15000"/>
            </a:spcAft>
            <a:buChar char="•"/>
          </a:pPr>
          <a:r>
            <a:rPr lang="en-US" sz="1300" kern="1200">
              <a:latin typeface="Avenir Next LT Pro"/>
            </a:rPr>
            <a:t> The SUN397 dataset was hard to extract as it is a 40Gb dataset containing a way more classes than we expected so we used other dataset</a:t>
          </a:r>
          <a:endParaRPr lang="en-US" sz="1300" kern="1200"/>
        </a:p>
      </dsp:txBody>
      <dsp:txXfrm>
        <a:off x="0" y="3525895"/>
        <a:ext cx="10917765" cy="1351350"/>
      </dsp:txXfrm>
    </dsp:sp>
    <dsp:sp modelId="{077666B4-51FE-473A-93D6-D529CC61D3FB}">
      <dsp:nvSpPr>
        <dsp:cNvPr id="0" name=""/>
        <dsp:cNvSpPr/>
      </dsp:nvSpPr>
      <dsp:spPr>
        <a:xfrm>
          <a:off x="545888" y="3334015"/>
          <a:ext cx="7642436" cy="383760"/>
        </a:xfrm>
        <a:prstGeom prst="roundRect">
          <a:avLst/>
        </a:prstGeom>
        <a:gradFill rotWithShape="0">
          <a:gsLst>
            <a:gs pos="0">
              <a:schemeClr val="accent2">
                <a:hueOff val="-1547869"/>
                <a:satOff val="-608"/>
                <a:lumOff val="5883"/>
                <a:alphaOff val="0"/>
                <a:satMod val="103000"/>
                <a:lumMod val="102000"/>
                <a:tint val="94000"/>
              </a:schemeClr>
            </a:gs>
            <a:gs pos="50000">
              <a:schemeClr val="accent2">
                <a:hueOff val="-1547869"/>
                <a:satOff val="-608"/>
                <a:lumOff val="5883"/>
                <a:alphaOff val="0"/>
                <a:satMod val="110000"/>
                <a:lumMod val="100000"/>
                <a:shade val="100000"/>
              </a:schemeClr>
            </a:gs>
            <a:gs pos="100000">
              <a:schemeClr val="accent2">
                <a:hueOff val="-1547869"/>
                <a:satOff val="-608"/>
                <a:lumOff val="588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88866" tIns="0" rIns="288866" bIns="0" numCol="1" spcCol="1270" anchor="ctr" anchorCtr="0">
          <a:noAutofit/>
        </a:bodyPr>
        <a:lstStyle/>
        <a:p>
          <a:pPr marL="0" lvl="0" indent="0" algn="l" defTabSz="577850">
            <a:lnSpc>
              <a:spcPct val="90000"/>
            </a:lnSpc>
            <a:spcBef>
              <a:spcPct val="0"/>
            </a:spcBef>
            <a:spcAft>
              <a:spcPct val="35000"/>
            </a:spcAft>
            <a:buNone/>
          </a:pPr>
          <a:r>
            <a:rPr lang="en-US" sz="1300" kern="1200"/>
            <a:t>Aaryan Sharma 210110003</a:t>
          </a:r>
        </a:p>
      </dsp:txBody>
      <dsp:txXfrm>
        <a:off x="564622" y="3352749"/>
        <a:ext cx="7604968" cy="34629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latin typeface="+mn-lt"/>
              </a:defRPr>
            </a:lvl1pPr>
          </a:lstStyle>
          <a:p>
            <a:fld id="{11A6662E-FAF4-44BC-88B5-85A7CBFB6D30}" type="datetime1">
              <a:rPr lang="en-US" smtClean="0"/>
              <a:pPr/>
              <a:t>4/29/2023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latin typeface="+mn-lt"/>
              </a:defRPr>
            </a:lvl1pPr>
          </a:lstStyle>
          <a:p>
            <a:endParaRPr lang="en-US"/>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678916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4/29/2023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396525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4/29/2023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86163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4/29/2023</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44854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4/29/2023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62430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4/29/2023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1991311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839788" y="1752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839788" y="2666999"/>
            <a:ext cx="5157787"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183188"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4/29/2023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57436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838200" y="365760"/>
            <a:ext cx="10515600"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p:txBody>
          <a:bodyPr/>
          <a:lstStyle/>
          <a:p>
            <a:fld id="{3AB41CFF-90C9-47B3-9DA1-F2BF8D839F7E}" type="datetime1">
              <a:rPr lang="en-US" smtClean="0"/>
              <a:t>4/29/2023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2733778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4/29/2023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75627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4/29/2023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263962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4/29/2023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823474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40" name="Picture 39">
            <a:extLst>
              <a:ext uri="{FF2B5EF4-FFF2-40B4-BE49-F238E27FC236}">
                <a16:creationId xmlns:a16="http://schemas.microsoft.com/office/drawing/2014/main" id="{1CB7E8AE-A3AC-4BB7-A5C6-F00EC697B265}"/>
              </a:ext>
            </a:extLst>
          </p:cNvPr>
          <p:cNvPicPr>
            <a:picLocks noChangeAspect="1"/>
          </p:cNvPicPr>
          <p:nvPr/>
        </p:nvPicPr>
        <p:blipFill>
          <a:blip r:embed="rId13">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838200" y="425450"/>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838200" y="1949450"/>
            <a:ext cx="10515600"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838200" y="6324600"/>
            <a:ext cx="2743200" cy="365125"/>
          </a:xfrm>
          <a:prstGeom prst="rect">
            <a:avLst/>
          </a:prstGeom>
        </p:spPr>
        <p:txBody>
          <a:bodyPr vert="horz" lIns="91440" tIns="45720" rIns="91440" bIns="45720" rtlCol="0" anchor="ctr"/>
          <a:lstStyle>
            <a:lvl1pPr algn="l">
              <a:defRPr sz="900">
                <a:solidFill>
                  <a:schemeClr val="bg1">
                    <a:alpha val="60000"/>
                  </a:schemeClr>
                </a:solidFill>
                <a:latin typeface="+mn-lt"/>
              </a:defRPr>
            </a:lvl1pPr>
          </a:lstStyle>
          <a:p>
            <a:fld id="{57E0CF6C-748E-4B7A-BC8B-3011EF78ED13}" type="datetime1">
              <a:rPr lang="en-US" smtClean="0"/>
              <a:pPr/>
              <a:t>4/29/2023</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324600"/>
            <a:ext cx="4114800" cy="365125"/>
          </a:xfrm>
          <a:prstGeom prst="rect">
            <a:avLst/>
          </a:prstGeom>
        </p:spPr>
        <p:txBody>
          <a:bodyPr vert="horz" lIns="91440" tIns="45720" rIns="91440" bIns="45720" rtlCol="0" anchor="ctr"/>
          <a:lstStyle>
            <a:lvl1pPr algn="ctr">
              <a:defRPr sz="900">
                <a:solidFill>
                  <a:schemeClr val="bg1">
                    <a:alpha val="60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610600" y="6324600"/>
            <a:ext cx="2743200" cy="365125"/>
          </a:xfrm>
          <a:prstGeom prst="rect">
            <a:avLst/>
          </a:prstGeom>
        </p:spPr>
        <p:txBody>
          <a:bodyPr vert="horz" lIns="91440" tIns="45720" rIns="91440" bIns="45720" rtlCol="0" anchor="ctr"/>
          <a:lstStyle>
            <a:lvl1pPr algn="r">
              <a:defRPr sz="900">
                <a:solidFill>
                  <a:schemeClr val="bg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98663611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bg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hyperlink" Target="https://www.researchgate.net/publication/355972159_Convolutional_Neural_Network_Implementation_for_Image_Classification_using_CIFAR-10_Dataset"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56.png"/><Relationship Id="rId4" Type="http://schemas.openxmlformats.org/officeDocument/2006/relationships/image" Target="../media/image55.png"/></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6.xml"/><Relationship Id="rId3" Type="http://schemas.openxmlformats.org/officeDocument/2006/relationships/image" Target="../media/image28.png"/><Relationship Id="rId7" Type="http://schemas.openxmlformats.org/officeDocument/2006/relationships/diagramQuickStyle" Target="../diagrams/quickStyle6.xml"/><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diagramLayout" Target="../diagrams/layout6.xml"/><Relationship Id="rId5" Type="http://schemas.openxmlformats.org/officeDocument/2006/relationships/diagramData" Target="../diagrams/data6.xml"/><Relationship Id="rId4" Type="http://schemas.openxmlformats.org/officeDocument/2006/relationships/image" Target="../media/image27.png"/><Relationship Id="rId9" Type="http://schemas.microsoft.com/office/2007/relationships/diagramDrawing" Target="../diagrams/drawing6.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cs.toronto.edu/~kriz/learning-features-2009-TR.pdf" TargetMode="External"/><Relationship Id="rId2" Type="http://schemas.openxmlformats.org/officeDocument/2006/relationships/hyperlink" Target="https://www.researchgate.net/publication/337240963_Convolutional_Neural_Network_for_CIFAR-10_Dataset_Image_Classification" TargetMode="External"/><Relationship Id="rId1" Type="http://schemas.openxmlformats.org/officeDocument/2006/relationships/slideLayout" Target="../slideLayouts/slideLayout2.xml"/><Relationship Id="rId5" Type="http://schemas.openxmlformats.org/officeDocument/2006/relationships/hyperlink" Target="https://www.researchgate.net/publication/275257620_Image_Classification_Using_Convolutional_Neural_Networks" TargetMode="External"/><Relationship Id="rId4" Type="http://schemas.openxmlformats.org/officeDocument/2006/relationships/hyperlink" Target="https://www.researchgate.net/publication/355972159_Convolutional_Neural_Network_Implementation_for_Image_Classification_using_CIFAR-10_Dataset" TargetMode="Externa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4.jpeg"/><Relationship Id="rId7" Type="http://schemas.openxmlformats.org/officeDocument/2006/relationships/diagramColors" Target="../diagrams/colors3.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7F3FA81-F49A-1DD2-463D-3ACFDA0AF2AE}"/>
              </a:ext>
            </a:extLst>
          </p:cNvPr>
          <p:cNvPicPr>
            <a:picLocks noChangeAspect="1"/>
          </p:cNvPicPr>
          <p:nvPr/>
        </p:nvPicPr>
        <p:blipFill rotWithShape="1">
          <a:blip r:embed="rId2">
            <a:alphaModFix/>
          </a:blip>
          <a:srcRect t="12808"/>
          <a:stretch/>
        </p:blipFill>
        <p:spPr>
          <a:xfrm rot="-10800000" flipV="1">
            <a:off x="20" y="10"/>
            <a:ext cx="12191980" cy="6856614"/>
          </a:xfrm>
          <a:prstGeom prst="rect">
            <a:avLst/>
          </a:prstGeom>
        </p:spPr>
      </p:pic>
      <p:sp>
        <p:nvSpPr>
          <p:cNvPr id="2" name="Title"/>
          <p:cNvSpPr>
            <a:spLocks noGrp="1"/>
          </p:cNvSpPr>
          <p:nvPr>
            <p:ph type="title"/>
          </p:nvPr>
        </p:nvSpPr>
        <p:spPr>
          <a:xfrm>
            <a:off x="-3318" y="4204339"/>
            <a:ext cx="4887420" cy="945524"/>
          </a:xfrm>
        </p:spPr>
        <p:txBody>
          <a:bodyPr anchor="b">
            <a:normAutofit fontScale="90000"/>
          </a:bodyPr>
          <a:lstStyle/>
          <a:p>
            <a:pPr algn="l"/>
            <a:r>
              <a:rPr lang="en-US" sz="5400">
                <a:solidFill>
                  <a:srgbClr val="FFFFFF"/>
                </a:solidFill>
              </a:rPr>
              <a:t>DS303 Project</a:t>
            </a:r>
          </a:p>
        </p:txBody>
      </p:sp>
      <p:sp>
        <p:nvSpPr>
          <p:cNvPr id="6" name="Picture Placeholder 5">
            <a:extLst>
              <a:ext uri="{FF2B5EF4-FFF2-40B4-BE49-F238E27FC236}">
                <a16:creationId xmlns:a16="http://schemas.microsoft.com/office/drawing/2014/main" id="{56A2F0D6-3625-778A-FCC0-1D1E3DE28545}"/>
              </a:ext>
            </a:extLst>
          </p:cNvPr>
          <p:cNvSpPr>
            <a:spLocks noGrp="1"/>
          </p:cNvSpPr>
          <p:nvPr>
            <p:ph idx="1"/>
          </p:nvPr>
        </p:nvSpPr>
        <p:spPr>
          <a:xfrm>
            <a:off x="336092" y="5337782"/>
            <a:ext cx="6604658" cy="1010884"/>
          </a:xfrm>
        </p:spPr>
        <p:txBody>
          <a:bodyPr vert="horz" lIns="91440" tIns="45720" rIns="91440" bIns="45720" rtlCol="0" anchor="t">
            <a:noAutofit/>
          </a:bodyPr>
          <a:lstStyle/>
          <a:p>
            <a:pPr marL="0" indent="0">
              <a:buNone/>
            </a:pPr>
            <a:r>
              <a:rPr lang="en-US" sz="2800" b="1">
                <a:latin typeface="Segoe UI"/>
                <a:cs typeface="Segoe UI"/>
              </a:rPr>
              <a:t>Image Classification </a:t>
            </a:r>
            <a:endParaRPr lang="en-US" sz="2800">
              <a:latin typeface="Avenir Next LT Pro"/>
              <a:cs typeface="Segoe UI"/>
            </a:endParaRPr>
          </a:p>
          <a:p>
            <a:pPr marL="0" indent="0">
              <a:buNone/>
            </a:pPr>
            <a:r>
              <a:rPr lang="en-US" sz="2800" b="1">
                <a:latin typeface="Segoe UI"/>
                <a:cs typeface="Segoe UI"/>
              </a:rPr>
              <a:t>Using Convolutional Neural Networks</a:t>
            </a:r>
          </a:p>
        </p:txBody>
      </p:sp>
      <p:sp>
        <p:nvSpPr>
          <p:cNvPr id="5" name="Text Placeholder 4">
            <a:extLst>
              <a:ext uri="{FF2B5EF4-FFF2-40B4-BE49-F238E27FC236}">
                <a16:creationId xmlns:a16="http://schemas.microsoft.com/office/drawing/2014/main" id="{33D1C2B6-AF5A-3E9B-05FD-588B955A1D2E}"/>
              </a:ext>
            </a:extLst>
          </p:cNvPr>
          <p:cNvSpPr>
            <a:spLocks noGrp="1"/>
          </p:cNvSpPr>
          <p:nvPr>
            <p:ph type="body" sz="half" idx="2"/>
          </p:nvPr>
        </p:nvSpPr>
        <p:spPr>
          <a:xfrm>
            <a:off x="8878351" y="4922949"/>
            <a:ext cx="3932237" cy="2244659"/>
          </a:xfrm>
        </p:spPr>
        <p:txBody>
          <a:bodyPr anchor="b">
            <a:normAutofit/>
          </a:bodyPr>
          <a:lstStyle/>
          <a:p>
            <a:pPr>
              <a:lnSpc>
                <a:spcPct val="100000"/>
              </a:lnSpc>
              <a:spcBef>
                <a:spcPts val="0"/>
              </a:spcBef>
            </a:pPr>
            <a:r>
              <a:rPr lang="en-US" sz="1800">
                <a:solidFill>
                  <a:srgbClr val="FFFFFF"/>
                </a:solidFill>
                <a:latin typeface="AvenirNext LT Pro Medium"/>
                <a:cs typeface="Segoe UI"/>
              </a:rPr>
              <a:t>By </a:t>
            </a:r>
          </a:p>
          <a:p>
            <a:pPr>
              <a:lnSpc>
                <a:spcPct val="100000"/>
              </a:lnSpc>
              <a:spcBef>
                <a:spcPts val="0"/>
              </a:spcBef>
            </a:pPr>
            <a:r>
              <a:rPr lang="en-US" sz="1800">
                <a:solidFill>
                  <a:srgbClr val="FFFFFF"/>
                </a:solidFill>
                <a:latin typeface="AvenirNext LT Pro Medium"/>
                <a:cs typeface="Segoe UI"/>
              </a:rPr>
              <a:t>Samar Agarwal -  21D070059</a:t>
            </a:r>
          </a:p>
          <a:p>
            <a:pPr>
              <a:lnSpc>
                <a:spcPct val="100000"/>
              </a:lnSpc>
              <a:spcBef>
                <a:spcPts val="0"/>
              </a:spcBef>
            </a:pPr>
            <a:r>
              <a:rPr lang="en-US" sz="1800">
                <a:solidFill>
                  <a:srgbClr val="FFFFFF"/>
                </a:solidFill>
                <a:latin typeface="AvenirNext LT Pro Medium"/>
                <a:cs typeface="Segoe UI"/>
              </a:rPr>
              <a:t>Madhav Gupta -  21D070043</a:t>
            </a:r>
          </a:p>
          <a:p>
            <a:pPr>
              <a:lnSpc>
                <a:spcPct val="100000"/>
              </a:lnSpc>
              <a:spcBef>
                <a:spcPts val="0"/>
              </a:spcBef>
            </a:pPr>
            <a:r>
              <a:rPr lang="en-US" sz="1800">
                <a:solidFill>
                  <a:srgbClr val="FFFFFF"/>
                </a:solidFill>
                <a:latin typeface="AvenirNext LT Pro Medium"/>
                <a:cs typeface="Segoe UI"/>
              </a:rPr>
              <a:t>Shivansh Gupta - 21D070067</a:t>
            </a:r>
          </a:p>
          <a:p>
            <a:pPr>
              <a:lnSpc>
                <a:spcPct val="100000"/>
              </a:lnSpc>
              <a:spcBef>
                <a:spcPts val="0"/>
              </a:spcBef>
            </a:pPr>
            <a:r>
              <a:rPr lang="en-US" sz="1800">
                <a:solidFill>
                  <a:srgbClr val="FFFFFF"/>
                </a:solidFill>
                <a:latin typeface="AvenirNext LT Pro Medium"/>
                <a:cs typeface="Segoe UI"/>
              </a:rPr>
              <a:t>Aaryan Sharma -  210110003</a:t>
            </a:r>
          </a:p>
          <a:p>
            <a:pPr algn="l"/>
            <a:endParaRPr lang="en-US" sz="2200">
              <a:solidFill>
                <a:srgbClr val="FFFFFF"/>
              </a:solidFill>
            </a:endParaRPr>
          </a:p>
        </p:txBody>
      </p:sp>
    </p:spTree>
    <p:extLst>
      <p:ext uri="{BB962C8B-B14F-4D97-AF65-F5344CB8AC3E}">
        <p14:creationId xmlns:p14="http://schemas.microsoft.com/office/powerpoint/2010/main" val="15952860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1" name="Rectangle 19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3" name="Rectangle 19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5" name="Rectangle 194">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7" name="Rectangle 19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9" name="Rectangle 19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586992"/>
            <a:ext cx="4953000" cy="1664573"/>
          </a:xfrm>
        </p:spPr>
        <p:txBody>
          <a:bodyPr>
            <a:normAutofit/>
          </a:bodyPr>
          <a:lstStyle/>
          <a:p>
            <a:r>
              <a:rPr lang="en-US"/>
              <a:t>Dataset </a:t>
            </a:r>
            <a:br>
              <a:rPr lang="en-US"/>
            </a:br>
            <a:r>
              <a:rPr lang="en-US"/>
              <a:t>Pre-Processing</a:t>
            </a:r>
          </a:p>
        </p:txBody>
      </p:sp>
      <p:pic>
        <p:nvPicPr>
          <p:cNvPr id="186" name="Picture 186" descr="Chart, funnel chart&#10;&#10;Description automatically generated">
            <a:extLst>
              <a:ext uri="{FF2B5EF4-FFF2-40B4-BE49-F238E27FC236}">
                <a16:creationId xmlns:a16="http://schemas.microsoft.com/office/drawing/2014/main" id="{6549C23B-1754-3E03-3BBB-A19D437DA452}"/>
              </a:ext>
            </a:extLst>
          </p:cNvPr>
          <p:cNvPicPr>
            <a:picLocks noChangeAspect="1"/>
          </p:cNvPicPr>
          <p:nvPr/>
        </p:nvPicPr>
        <p:blipFill rotWithShape="1">
          <a:blip r:embed="rId3"/>
          <a:srcRect l="25274" r="27621"/>
          <a:stretch/>
        </p:blipFill>
        <p:spPr>
          <a:xfrm>
            <a:off x="6858001" y="567942"/>
            <a:ext cx="4724400" cy="5716862"/>
          </a:xfrm>
          <a:prstGeom prst="rect">
            <a:avLst/>
          </a:prstGeom>
        </p:spPr>
      </p:pic>
      <p:sp>
        <p:nvSpPr>
          <p:cNvPr id="205" name="Content Placeholder">
            <a:extLst>
              <a:ext uri="{FF2B5EF4-FFF2-40B4-BE49-F238E27FC236}">
                <a16:creationId xmlns:a16="http://schemas.microsoft.com/office/drawing/2014/main" id="{B516D25E-DB98-5D12-D018-2F60E8AEA066}"/>
              </a:ext>
            </a:extLst>
          </p:cNvPr>
          <p:cNvSpPr>
            <a:spLocks noGrp="1"/>
          </p:cNvSpPr>
          <p:nvPr>
            <p:ph idx="1"/>
          </p:nvPr>
        </p:nvSpPr>
        <p:spPr>
          <a:xfrm>
            <a:off x="838200" y="2411653"/>
            <a:ext cx="4952681" cy="3728613"/>
          </a:xfrm>
        </p:spPr>
        <p:txBody>
          <a:bodyPr vert="horz" lIns="91440" tIns="45720" rIns="91440" bIns="45720" rtlCol="0" anchor="t">
            <a:normAutofit/>
          </a:bodyPr>
          <a:lstStyle/>
          <a:p>
            <a:pPr>
              <a:lnSpc>
                <a:spcPct val="100000"/>
              </a:lnSpc>
              <a:spcBef>
                <a:spcPts val="0"/>
              </a:spcBef>
            </a:pPr>
            <a:r>
              <a:rPr lang="en-US" sz="1500"/>
              <a:t>Classified all the classes into categories to be trained by merging classes of same categories and removing unused classes . </a:t>
            </a:r>
          </a:p>
          <a:p>
            <a:pPr>
              <a:lnSpc>
                <a:spcPct val="100000"/>
              </a:lnSpc>
              <a:spcBef>
                <a:spcPts val="0"/>
              </a:spcBef>
            </a:pPr>
            <a:endParaRPr lang="en-US" sz="1500">
              <a:latin typeface="Avenir Next LT Pro"/>
              <a:cs typeface="Arial"/>
            </a:endParaRPr>
          </a:p>
          <a:p>
            <a:pPr>
              <a:lnSpc>
                <a:spcPct val="100000"/>
              </a:lnSpc>
              <a:spcBef>
                <a:spcPts val="0"/>
              </a:spcBef>
            </a:pPr>
            <a:r>
              <a:rPr lang="en-US" sz="1500">
                <a:latin typeface="Arial"/>
                <a:cs typeface="Arial"/>
              </a:rPr>
              <a:t>Splitting the dataset into training, validation, and testing sets.</a:t>
            </a:r>
            <a:br>
              <a:rPr lang="en-US" sz="1500"/>
            </a:br>
            <a:endParaRPr lang="en-US" sz="1500"/>
          </a:p>
          <a:p>
            <a:pPr>
              <a:lnSpc>
                <a:spcPct val="100000"/>
              </a:lnSpc>
              <a:spcBef>
                <a:spcPts val="0"/>
              </a:spcBef>
            </a:pPr>
            <a:r>
              <a:rPr lang="en-US" sz="1500"/>
              <a:t>Increased the diversity of the training dataset by applying various transformations such as rotation, scaling, flipping, etc.</a:t>
            </a:r>
          </a:p>
          <a:p>
            <a:pPr>
              <a:lnSpc>
                <a:spcPct val="100000"/>
              </a:lnSpc>
              <a:spcBef>
                <a:spcPts val="0"/>
              </a:spcBef>
            </a:pPr>
            <a:endParaRPr lang="en-US" sz="1500"/>
          </a:p>
          <a:p>
            <a:pPr>
              <a:lnSpc>
                <a:spcPct val="100000"/>
              </a:lnSpc>
              <a:spcBef>
                <a:spcPts val="0"/>
              </a:spcBef>
            </a:pPr>
            <a:r>
              <a:rPr lang="en-US" sz="1500"/>
              <a:t>Applying one hot encoding for labelling each category so that CNN can be used with a fully connected SoftMax layer to predict the categories of the images</a:t>
            </a:r>
          </a:p>
          <a:p>
            <a:endParaRPr lang="en-US" sz="1800"/>
          </a:p>
        </p:txBody>
      </p:sp>
    </p:spTree>
    <p:extLst>
      <p:ext uri="{BB962C8B-B14F-4D97-AF65-F5344CB8AC3E}">
        <p14:creationId xmlns:p14="http://schemas.microsoft.com/office/powerpoint/2010/main" val="2794379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1" name="Rectangle 19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3" name="Rectangle 19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5" name="Rectangle 194">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7" name="Rectangle 19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99" name="Rectangle 19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586992"/>
            <a:ext cx="4953000" cy="1664573"/>
          </a:xfrm>
        </p:spPr>
        <p:txBody>
          <a:bodyPr>
            <a:normAutofit/>
          </a:bodyPr>
          <a:lstStyle/>
          <a:p>
            <a:r>
              <a:rPr lang="en-US"/>
              <a:t>Dataset </a:t>
            </a:r>
            <a:br>
              <a:rPr lang="en-US"/>
            </a:br>
            <a:r>
              <a:rPr lang="en-US"/>
              <a:t>Pre-Processing</a:t>
            </a:r>
          </a:p>
        </p:txBody>
      </p:sp>
      <p:pic>
        <p:nvPicPr>
          <p:cNvPr id="186" name="Picture 186" descr="Chart, funnel chart&#10;&#10;Description automatically generated">
            <a:extLst>
              <a:ext uri="{FF2B5EF4-FFF2-40B4-BE49-F238E27FC236}">
                <a16:creationId xmlns:a16="http://schemas.microsoft.com/office/drawing/2014/main" id="{6549C23B-1754-3E03-3BBB-A19D437DA452}"/>
              </a:ext>
            </a:extLst>
          </p:cNvPr>
          <p:cNvPicPr>
            <a:picLocks noChangeAspect="1"/>
          </p:cNvPicPr>
          <p:nvPr/>
        </p:nvPicPr>
        <p:blipFill rotWithShape="1">
          <a:blip r:embed="rId3"/>
          <a:srcRect l="25274" r="27621"/>
          <a:stretch/>
        </p:blipFill>
        <p:spPr>
          <a:xfrm>
            <a:off x="6858001" y="567942"/>
            <a:ext cx="4724400" cy="5716862"/>
          </a:xfrm>
          <a:prstGeom prst="rect">
            <a:avLst/>
          </a:prstGeom>
        </p:spPr>
      </p:pic>
      <p:sp>
        <p:nvSpPr>
          <p:cNvPr id="205" name="Content Placeholder">
            <a:extLst>
              <a:ext uri="{FF2B5EF4-FFF2-40B4-BE49-F238E27FC236}">
                <a16:creationId xmlns:a16="http://schemas.microsoft.com/office/drawing/2014/main" id="{B516D25E-DB98-5D12-D018-2F60E8AEA066}"/>
              </a:ext>
            </a:extLst>
          </p:cNvPr>
          <p:cNvSpPr>
            <a:spLocks noGrp="1"/>
          </p:cNvSpPr>
          <p:nvPr>
            <p:ph idx="1"/>
          </p:nvPr>
        </p:nvSpPr>
        <p:spPr>
          <a:xfrm>
            <a:off x="838200" y="2411653"/>
            <a:ext cx="4952681" cy="3728613"/>
          </a:xfrm>
        </p:spPr>
        <p:txBody>
          <a:bodyPr vert="horz" lIns="91440" tIns="45720" rIns="91440" bIns="45720" rtlCol="0" anchor="t">
            <a:normAutofit/>
          </a:bodyPr>
          <a:lstStyle/>
          <a:p>
            <a:pPr marL="0" indent="0">
              <a:lnSpc>
                <a:spcPct val="100000"/>
              </a:lnSpc>
              <a:spcBef>
                <a:spcPts val="0"/>
              </a:spcBef>
              <a:buNone/>
            </a:pPr>
            <a:endParaRPr lang="en-US" sz="1600">
              <a:latin typeface="Avenir Next LT Pro"/>
              <a:cs typeface="Arial"/>
            </a:endParaRPr>
          </a:p>
          <a:p>
            <a:pPr>
              <a:lnSpc>
                <a:spcPct val="100000"/>
              </a:lnSpc>
              <a:spcBef>
                <a:spcPts val="0"/>
              </a:spcBef>
            </a:pPr>
            <a:r>
              <a:rPr lang="en-US" sz="1600">
                <a:latin typeface="Avenir Next LT Pro"/>
                <a:cs typeface="Calibri"/>
              </a:rPr>
              <a:t>Since the images from data sets are larger, size was reduced to decrease the model complexity</a:t>
            </a:r>
            <a:br>
              <a:rPr lang="en-US" sz="1600"/>
            </a:br>
            <a:endParaRPr lang="en-US" sz="1600"/>
          </a:p>
          <a:p>
            <a:pPr>
              <a:lnSpc>
                <a:spcPct val="100000"/>
              </a:lnSpc>
              <a:spcBef>
                <a:spcPts val="0"/>
              </a:spcBef>
            </a:pPr>
            <a:r>
              <a:rPr lang="en-US" sz="1600">
                <a:latin typeface="Avenir Next LT Pro"/>
                <a:cs typeface="Calibri"/>
              </a:rPr>
              <a:t>Incase training dataset was not enough, to prevent overfitting, we increased      training dataset using image augmentation.</a:t>
            </a:r>
            <a:endParaRPr lang="en-US"/>
          </a:p>
          <a:p>
            <a:pPr>
              <a:lnSpc>
                <a:spcPct val="100000"/>
              </a:lnSpc>
              <a:spcBef>
                <a:spcPts val="0"/>
              </a:spcBef>
            </a:pPr>
            <a:endParaRPr lang="en-US" sz="1500"/>
          </a:p>
          <a:p>
            <a:endParaRPr lang="en-US" sz="1800"/>
          </a:p>
        </p:txBody>
      </p:sp>
    </p:spTree>
    <p:extLst>
      <p:ext uri="{BB962C8B-B14F-4D97-AF65-F5344CB8AC3E}">
        <p14:creationId xmlns:p14="http://schemas.microsoft.com/office/powerpoint/2010/main" val="518418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26">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9" name="Rectangle 28">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586992"/>
            <a:ext cx="4953000" cy="1664573"/>
          </a:xfrm>
        </p:spPr>
        <p:txBody>
          <a:bodyPr>
            <a:normAutofit/>
          </a:bodyPr>
          <a:lstStyle/>
          <a:p>
            <a:r>
              <a:rPr lang="en-US"/>
              <a:t>Network training and testing</a:t>
            </a:r>
          </a:p>
        </p:txBody>
      </p:sp>
      <p:sp>
        <p:nvSpPr>
          <p:cNvPr id="3" name="Content Placeholder"/>
          <p:cNvSpPr>
            <a:spLocks noGrp="1"/>
          </p:cNvSpPr>
          <p:nvPr>
            <p:ph idx="1"/>
          </p:nvPr>
        </p:nvSpPr>
        <p:spPr>
          <a:xfrm>
            <a:off x="838200" y="2411653"/>
            <a:ext cx="4952681" cy="3728613"/>
          </a:xfrm>
        </p:spPr>
        <p:txBody>
          <a:bodyPr vert="horz" lIns="91440" tIns="45720" rIns="91440" bIns="45720" rtlCol="0" anchor="t">
            <a:normAutofit fontScale="85000" lnSpcReduction="10000"/>
          </a:bodyPr>
          <a:lstStyle/>
          <a:p>
            <a:pPr lvl="0"/>
            <a:r>
              <a:rPr lang="en-US" sz="1800"/>
              <a:t>The purpose of training algorithm as in is to train a network such that the error is minimized between the network output and the desired output</a:t>
            </a:r>
          </a:p>
          <a:p>
            <a:r>
              <a:rPr lang="en-US" sz="1800"/>
              <a:t>The error is reduced by minimizing a loss function. Loss function is a function of weights and biases and gets updated based on changes in them after various iterations</a:t>
            </a:r>
          </a:p>
          <a:p>
            <a:r>
              <a:rPr lang="en-US" sz="1800"/>
              <a:t>Different CNN networks were tested on two datasets, in turn each dataset is tested for different number of iterations for tuning </a:t>
            </a:r>
          </a:p>
          <a:p>
            <a:r>
              <a:rPr lang="en-US" sz="1800"/>
              <a:t>To prevent overfitting, number of epochs were maximized until the training and validation losses start diverging</a:t>
            </a:r>
          </a:p>
        </p:txBody>
      </p:sp>
      <p:pic>
        <p:nvPicPr>
          <p:cNvPr id="6" name="Picture 5" descr="Hand with red strings">
            <a:extLst>
              <a:ext uri="{FF2B5EF4-FFF2-40B4-BE49-F238E27FC236}">
                <a16:creationId xmlns:a16="http://schemas.microsoft.com/office/drawing/2014/main" id="{EDB3A594-BD44-69F2-FA33-E912450EA521}"/>
              </a:ext>
            </a:extLst>
          </p:cNvPr>
          <p:cNvPicPr>
            <a:picLocks noChangeAspect="1"/>
          </p:cNvPicPr>
          <p:nvPr/>
        </p:nvPicPr>
        <p:blipFill rotWithShape="1">
          <a:blip r:embed="rId3"/>
          <a:srcRect l="24041" r="20795" b="-2"/>
          <a:stretch/>
        </p:blipFill>
        <p:spPr>
          <a:xfrm>
            <a:off x="6858001" y="567942"/>
            <a:ext cx="4724400" cy="5716862"/>
          </a:xfrm>
          <a:prstGeom prst="rect">
            <a:avLst/>
          </a:prstGeom>
        </p:spPr>
      </p:pic>
    </p:spTree>
    <p:extLst>
      <p:ext uri="{BB962C8B-B14F-4D97-AF65-F5344CB8AC3E}">
        <p14:creationId xmlns:p14="http://schemas.microsoft.com/office/powerpoint/2010/main" val="499113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1" name="Picture 31" descr="A picture containing sky, grass, outdoor, plane&#10;&#10;Description automatically generated">
            <a:extLst>
              <a:ext uri="{FF2B5EF4-FFF2-40B4-BE49-F238E27FC236}">
                <a16:creationId xmlns:a16="http://schemas.microsoft.com/office/drawing/2014/main" id="{F822FD38-3D05-8C6D-B61E-FAF332C63D64}"/>
              </a:ext>
            </a:extLst>
          </p:cNvPr>
          <p:cNvPicPr>
            <a:picLocks noChangeAspect="1"/>
          </p:cNvPicPr>
          <p:nvPr/>
        </p:nvPicPr>
        <p:blipFill rotWithShape="1">
          <a:blip r:embed="rId2">
            <a:alphaModFix amt="70000"/>
          </a:blip>
          <a:srcRect l="17157" r="35488" b="1"/>
          <a:stretch/>
        </p:blipFill>
        <p:spPr>
          <a:xfrm>
            <a:off x="6092265" y="10"/>
            <a:ext cx="6097582" cy="6856614"/>
          </a:xfrm>
          <a:prstGeom prst="rect">
            <a:avLst/>
          </a:prstGeom>
        </p:spPr>
      </p:pic>
      <p:sp>
        <p:nvSpPr>
          <p:cNvPr id="2" name="Title"/>
          <p:cNvSpPr>
            <a:spLocks noGrp="1"/>
          </p:cNvSpPr>
          <p:nvPr>
            <p:ph type="ctrTitle" idx="4294967295"/>
          </p:nvPr>
        </p:nvSpPr>
        <p:spPr>
          <a:xfrm>
            <a:off x="2001838" y="755650"/>
            <a:ext cx="10190162" cy="3146425"/>
          </a:xfrm>
        </p:spPr>
        <p:txBody>
          <a:bodyPr vert="horz" lIns="91440" tIns="45720" rIns="91440" bIns="45720" rtlCol="0" anchor="b">
            <a:normAutofit/>
          </a:bodyPr>
          <a:lstStyle/>
          <a:p>
            <a:pPr algn="ctr"/>
            <a:r>
              <a:rPr lang="en-US" sz="5200">
                <a:solidFill>
                  <a:srgbClr val="FFFFFF"/>
                </a:solidFill>
              </a:rPr>
              <a:t>Airplane vs  Automobile</a:t>
            </a:r>
            <a:br>
              <a:rPr lang="en-US" sz="5200">
                <a:solidFill>
                  <a:srgbClr val="FFFFFF"/>
                </a:solidFill>
              </a:rPr>
            </a:br>
            <a:r>
              <a:rPr lang="en-US" sz="5200">
                <a:solidFill>
                  <a:srgbClr val="FFFFFF"/>
                </a:solidFill>
              </a:rPr>
              <a:t>Image Classification</a:t>
            </a:r>
          </a:p>
        </p:txBody>
      </p:sp>
      <p:pic>
        <p:nvPicPr>
          <p:cNvPr id="30" name="Picture 30" descr="A picture containing sky, outdoor, day, highway&#10;&#10;Description automatically generated">
            <a:extLst>
              <a:ext uri="{FF2B5EF4-FFF2-40B4-BE49-F238E27FC236}">
                <a16:creationId xmlns:a16="http://schemas.microsoft.com/office/drawing/2014/main" id="{6A5E13BE-7B1A-9C94-E33B-B0204BDC8BB2}"/>
              </a:ext>
            </a:extLst>
          </p:cNvPr>
          <p:cNvPicPr>
            <a:picLocks noChangeAspect="1"/>
          </p:cNvPicPr>
          <p:nvPr/>
        </p:nvPicPr>
        <p:blipFill rotWithShape="1">
          <a:blip r:embed="rId3">
            <a:alphaModFix amt="70000"/>
          </a:blip>
          <a:srcRect l="6037" r="5036" b="3"/>
          <a:stretch/>
        </p:blipFill>
        <p:spPr>
          <a:xfrm>
            <a:off x="787" y="-3336"/>
            <a:ext cx="6097582" cy="6856614"/>
          </a:xfrm>
          <a:prstGeom prst="rect">
            <a:avLst/>
          </a:prstGeom>
        </p:spPr>
      </p:pic>
      <p:graphicFrame>
        <p:nvGraphicFramePr>
          <p:cNvPr id="3" name="Table 3">
            <a:extLst>
              <a:ext uri="{FF2B5EF4-FFF2-40B4-BE49-F238E27FC236}">
                <a16:creationId xmlns:a16="http://schemas.microsoft.com/office/drawing/2014/main" id="{F68CE233-64A1-857A-3D61-33377C4901C1}"/>
              </a:ext>
            </a:extLst>
          </p:cNvPr>
          <p:cNvGraphicFramePr>
            <a:graphicFrameLocks noGrp="1"/>
          </p:cNvGraphicFramePr>
          <p:nvPr>
            <p:extLst>
              <p:ext uri="{D42A27DB-BD31-4B8C-83A1-F6EECF244321}">
                <p14:modId xmlns:p14="http://schemas.microsoft.com/office/powerpoint/2010/main" val="4100778361"/>
              </p:ext>
            </p:extLst>
          </p:nvPr>
        </p:nvGraphicFramePr>
        <p:xfrm>
          <a:off x="2022735" y="6134564"/>
          <a:ext cx="8168640" cy="73660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286015663"/>
                    </a:ext>
                  </a:extLst>
                </a:gridCol>
                <a:gridCol w="4084320">
                  <a:extLst>
                    <a:ext uri="{9D8B030D-6E8A-4147-A177-3AD203B41FA5}">
                      <a16:colId xmlns:a16="http://schemas.microsoft.com/office/drawing/2014/main" val="1413697533"/>
                    </a:ext>
                  </a:extLst>
                </a:gridCol>
              </a:tblGrid>
              <a:tr h="358733">
                <a:tc>
                  <a:txBody>
                    <a:bodyPr/>
                    <a:lstStyle/>
                    <a:p>
                      <a:r>
                        <a:rPr lang="en-GB"/>
                        <a:t>Training Accuracy</a:t>
                      </a:r>
                    </a:p>
                  </a:txBody>
                  <a:tcPr/>
                </a:tc>
                <a:tc>
                  <a:txBody>
                    <a:bodyPr/>
                    <a:lstStyle/>
                    <a:p>
                      <a:r>
                        <a:rPr lang="en-GB"/>
                        <a:t>Test Accuracy</a:t>
                      </a:r>
                    </a:p>
                  </a:txBody>
                  <a:tcPr/>
                </a:tc>
                <a:extLst>
                  <a:ext uri="{0D108BD9-81ED-4DB2-BD59-A6C34878D82A}">
                    <a16:rowId xmlns:a16="http://schemas.microsoft.com/office/drawing/2014/main" val="675732043"/>
                  </a:ext>
                </a:extLst>
              </a:tr>
              <a:tr h="370840">
                <a:tc>
                  <a:txBody>
                    <a:bodyPr/>
                    <a:lstStyle/>
                    <a:p>
                      <a:pPr lvl="0">
                        <a:buNone/>
                      </a:pPr>
                      <a:r>
                        <a:rPr lang="en-GB" sz="1600" b="1" i="0" u="none" strike="noStrike" noProof="0">
                          <a:solidFill>
                            <a:schemeClr val="tx1"/>
                          </a:solidFill>
                        </a:rPr>
                        <a:t> 97.17% </a:t>
                      </a:r>
                      <a:endParaRPr lang="en-US"/>
                    </a:p>
                  </a:txBody>
                  <a:tcPr/>
                </a:tc>
                <a:tc>
                  <a:txBody>
                    <a:bodyPr/>
                    <a:lstStyle/>
                    <a:p>
                      <a:pPr lvl="0">
                        <a:buNone/>
                      </a:pPr>
                      <a:r>
                        <a:rPr lang="en-GB" sz="1600" b="1" i="0" u="none" strike="noStrike" noProof="0">
                          <a:solidFill>
                            <a:schemeClr val="tx1"/>
                          </a:solidFill>
                          <a:latin typeface="Avenir Next LT Pro"/>
                        </a:rPr>
                        <a:t>94.65%</a:t>
                      </a:r>
                      <a:endParaRPr lang="en-US" sz="1600" b="1"/>
                    </a:p>
                  </a:txBody>
                  <a:tcPr/>
                </a:tc>
                <a:extLst>
                  <a:ext uri="{0D108BD9-81ED-4DB2-BD59-A6C34878D82A}">
                    <a16:rowId xmlns:a16="http://schemas.microsoft.com/office/drawing/2014/main" val="875577619"/>
                  </a:ext>
                </a:extLst>
              </a:tr>
            </a:tbl>
          </a:graphicData>
        </a:graphic>
      </p:graphicFrame>
    </p:spTree>
    <p:extLst>
      <p:ext uri="{BB962C8B-B14F-4D97-AF65-F5344CB8AC3E}">
        <p14:creationId xmlns:p14="http://schemas.microsoft.com/office/powerpoint/2010/main" val="37730891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8" name="Rectangle 89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0" name="Rectangle 89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2" name="Rectangle 90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Rectangle 903">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8BED6F48-0F41-5F69-A506-3B20F155D422}"/>
              </a:ext>
            </a:extLst>
          </p:cNvPr>
          <p:cNvSpPr txBox="1">
            <a:spLocks/>
          </p:cNvSpPr>
          <p:nvPr/>
        </p:nvSpPr>
        <p:spPr>
          <a:xfrm>
            <a:off x="838201" y="559813"/>
            <a:ext cx="2819399" cy="557793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spcAft>
                <a:spcPts val="600"/>
              </a:spcAft>
            </a:pPr>
            <a:r>
              <a:rPr lang="en-US"/>
              <a:t>Model Summary </a:t>
            </a:r>
          </a:p>
        </p:txBody>
      </p:sp>
      <p:grpSp>
        <p:nvGrpSpPr>
          <p:cNvPr id="5" name="Group 4">
            <a:extLst>
              <a:ext uri="{FF2B5EF4-FFF2-40B4-BE49-F238E27FC236}">
                <a16:creationId xmlns:a16="http://schemas.microsoft.com/office/drawing/2014/main" id="{DA898E37-9B2E-A621-AAC7-C1EB83AACD46}"/>
              </a:ext>
            </a:extLst>
          </p:cNvPr>
          <p:cNvGrpSpPr/>
          <p:nvPr/>
        </p:nvGrpSpPr>
        <p:grpSpPr>
          <a:xfrm>
            <a:off x="6420210" y="457200"/>
            <a:ext cx="3777803" cy="5843605"/>
            <a:chOff x="5385546" y="-16778"/>
            <a:chExt cx="4412878" cy="6825956"/>
          </a:xfrm>
        </p:grpSpPr>
        <p:pic>
          <p:nvPicPr>
            <p:cNvPr id="2" name="Picture 2" descr="Table&#10;&#10;Description automatically generated">
              <a:extLst>
                <a:ext uri="{FF2B5EF4-FFF2-40B4-BE49-F238E27FC236}">
                  <a16:creationId xmlns:a16="http://schemas.microsoft.com/office/drawing/2014/main" id="{BEB26EE9-DFED-7CFD-AD7C-4D2552723351}"/>
                </a:ext>
              </a:extLst>
            </p:cNvPr>
            <p:cNvPicPr>
              <a:picLocks noChangeAspect="1"/>
            </p:cNvPicPr>
            <p:nvPr/>
          </p:nvPicPr>
          <p:blipFill>
            <a:blip r:embed="rId3"/>
            <a:stretch>
              <a:fillRect/>
            </a:stretch>
          </p:blipFill>
          <p:spPr>
            <a:xfrm>
              <a:off x="5419165" y="-16778"/>
              <a:ext cx="4345641" cy="5109822"/>
            </a:xfrm>
            <a:prstGeom prst="rect">
              <a:avLst/>
            </a:prstGeom>
          </p:spPr>
        </p:pic>
        <p:pic>
          <p:nvPicPr>
            <p:cNvPr id="3" name="Picture 4" descr="A picture containing table&#10;&#10;Description automatically generated">
              <a:extLst>
                <a:ext uri="{FF2B5EF4-FFF2-40B4-BE49-F238E27FC236}">
                  <a16:creationId xmlns:a16="http://schemas.microsoft.com/office/drawing/2014/main" id="{BD00423E-FF9A-0EB0-DA36-DB6AAE039F3B}"/>
                </a:ext>
              </a:extLst>
            </p:cNvPr>
            <p:cNvPicPr>
              <a:picLocks noChangeAspect="1"/>
            </p:cNvPicPr>
            <p:nvPr/>
          </p:nvPicPr>
          <p:blipFill>
            <a:blip r:embed="rId4"/>
            <a:stretch>
              <a:fillRect/>
            </a:stretch>
          </p:blipFill>
          <p:spPr>
            <a:xfrm>
              <a:off x="5385546" y="5080266"/>
              <a:ext cx="4412878" cy="1728912"/>
            </a:xfrm>
            <a:prstGeom prst="rect">
              <a:avLst/>
            </a:prstGeom>
          </p:spPr>
        </p:pic>
      </p:grpSp>
    </p:spTree>
    <p:extLst>
      <p:ext uri="{BB962C8B-B14F-4D97-AF65-F5344CB8AC3E}">
        <p14:creationId xmlns:p14="http://schemas.microsoft.com/office/powerpoint/2010/main" val="1026363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 name="Rectangle 87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71" name="Picture 87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72" name="Rectangle 87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74" name="Rectangle 878">
            <a:extLst>
              <a:ext uri="{FF2B5EF4-FFF2-40B4-BE49-F238E27FC236}">
                <a16:creationId xmlns:a16="http://schemas.microsoft.com/office/drawing/2014/main" id="{32EBE56B-DFF0-4948-83B7-D40B66737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Title">
            <a:extLst>
              <a:ext uri="{FF2B5EF4-FFF2-40B4-BE49-F238E27FC236}">
                <a16:creationId xmlns:a16="http://schemas.microsoft.com/office/drawing/2014/main" id="{8BED6F48-0F41-5F69-A506-3B20F155D422}"/>
              </a:ext>
            </a:extLst>
          </p:cNvPr>
          <p:cNvSpPr txBox="1">
            <a:spLocks/>
          </p:cNvSpPr>
          <p:nvPr/>
        </p:nvSpPr>
        <p:spPr>
          <a:xfrm>
            <a:off x="240382" y="7715"/>
            <a:ext cx="8286927" cy="2068081"/>
          </a:xfrm>
          <a:prstGeom prst="rect">
            <a:avLst/>
          </a:prstGeom>
        </p:spPr>
        <p:txBody>
          <a:bodyPr vert="horz" lIns="91440" tIns="45720" rIns="91440" bIns="45720" rtlCol="0" anchor="ctr">
            <a:normAutofit fontScale="92500"/>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lnSpc>
                <a:spcPct val="90000"/>
              </a:lnSpc>
              <a:spcAft>
                <a:spcPts val="600"/>
              </a:spcAft>
            </a:pPr>
            <a:r>
              <a:rPr lang="en-US">
                <a:solidFill>
                  <a:schemeClr val="tx2"/>
                </a:solidFill>
              </a:rPr>
              <a:t>Losses and accuracies on training and validation data </a:t>
            </a:r>
            <a:r>
              <a:rPr lang="en-US">
                <a:solidFill>
                  <a:schemeClr val="tx2"/>
                </a:solidFill>
                <a:ea typeface="+mj-lt"/>
                <a:cs typeface="+mj-lt"/>
              </a:rPr>
              <a:t>varying with number of epochs</a:t>
            </a:r>
            <a:endParaRPr lang="en-US">
              <a:solidFill>
                <a:schemeClr val="tx2"/>
              </a:solidFill>
            </a:endParaRPr>
          </a:p>
        </p:txBody>
      </p:sp>
      <p:pic>
        <p:nvPicPr>
          <p:cNvPr id="876" name="Picture 880">
            <a:extLst>
              <a:ext uri="{FF2B5EF4-FFF2-40B4-BE49-F238E27FC236}">
                <a16:creationId xmlns:a16="http://schemas.microsoft.com/office/drawing/2014/main" id="{0A80FB64-DCE9-4522-B219-46AD36DB55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pic>
        <p:nvPicPr>
          <p:cNvPr id="878" name="Picture 882">
            <a:extLst>
              <a:ext uri="{FF2B5EF4-FFF2-40B4-BE49-F238E27FC236}">
                <a16:creationId xmlns:a16="http://schemas.microsoft.com/office/drawing/2014/main" id="{0504D9BB-C5B4-4DB5-9217-B4CDBBE197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3" name="Picture 28" descr="Chart, line chart&#10;&#10;Description automatically generated">
            <a:extLst>
              <a:ext uri="{FF2B5EF4-FFF2-40B4-BE49-F238E27FC236}">
                <a16:creationId xmlns:a16="http://schemas.microsoft.com/office/drawing/2014/main" id="{A5132C0B-4179-8AAB-AAF0-65F9D8C287CF}"/>
              </a:ext>
            </a:extLst>
          </p:cNvPr>
          <p:cNvPicPr>
            <a:picLocks noChangeAspect="1"/>
          </p:cNvPicPr>
          <p:nvPr/>
        </p:nvPicPr>
        <p:blipFill>
          <a:blip r:embed="rId5"/>
          <a:stretch>
            <a:fillRect/>
          </a:stretch>
        </p:blipFill>
        <p:spPr>
          <a:xfrm>
            <a:off x="810539" y="2452354"/>
            <a:ext cx="4952405" cy="39925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29" descr="Chart, line chart&#10;&#10;Description automatically generated">
            <a:extLst>
              <a:ext uri="{FF2B5EF4-FFF2-40B4-BE49-F238E27FC236}">
                <a16:creationId xmlns:a16="http://schemas.microsoft.com/office/drawing/2014/main" id="{FB7A164A-504C-3E52-BF18-295099C7D323}"/>
              </a:ext>
            </a:extLst>
          </p:cNvPr>
          <p:cNvPicPr>
            <a:picLocks noChangeAspect="1"/>
          </p:cNvPicPr>
          <p:nvPr/>
        </p:nvPicPr>
        <p:blipFill>
          <a:blip r:embed="rId6"/>
          <a:stretch>
            <a:fillRect/>
          </a:stretch>
        </p:blipFill>
        <p:spPr>
          <a:xfrm>
            <a:off x="6434555" y="2452353"/>
            <a:ext cx="5077806" cy="3992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41820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5" name="Rectangle 84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47" name="Picture 846">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49" name="Rectangle 848">
            <a:extLst>
              <a:ext uri="{FF2B5EF4-FFF2-40B4-BE49-F238E27FC236}">
                <a16:creationId xmlns:a16="http://schemas.microsoft.com/office/drawing/2014/main" id="{8A245AC3-2A12-4EC5-90F0-635CC8C2C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51" name="Rectangle 850">
            <a:extLst>
              <a:ext uri="{FF2B5EF4-FFF2-40B4-BE49-F238E27FC236}">
                <a16:creationId xmlns:a16="http://schemas.microsoft.com/office/drawing/2014/main" id="{31E2F09B-BB20-4BE5-AB02-3EB3D1DC45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06" name="Picture 806" descr="A picture containing text, indoor&#10;&#10;Description automatically generated">
            <a:extLst>
              <a:ext uri="{FF2B5EF4-FFF2-40B4-BE49-F238E27FC236}">
                <a16:creationId xmlns:a16="http://schemas.microsoft.com/office/drawing/2014/main" id="{9242BCD2-3B13-79C4-171C-850A984383FE}"/>
              </a:ext>
            </a:extLst>
          </p:cNvPr>
          <p:cNvPicPr>
            <a:picLocks noChangeAspect="1"/>
          </p:cNvPicPr>
          <p:nvPr/>
        </p:nvPicPr>
        <p:blipFill rotWithShape="1">
          <a:blip r:embed="rId3">
            <a:alphaModFix/>
          </a:blip>
          <a:srcRect l="6630" r="11153"/>
          <a:stretch/>
        </p:blipFill>
        <p:spPr>
          <a:xfrm>
            <a:off x="1524" y="11420"/>
            <a:ext cx="12188952" cy="6856624"/>
          </a:xfrm>
          <a:prstGeom prst="rect">
            <a:avLst/>
          </a:prstGeom>
        </p:spPr>
      </p:pic>
      <p:sp>
        <p:nvSpPr>
          <p:cNvPr id="853" name="Rectangle 852">
            <a:extLst>
              <a:ext uri="{FF2B5EF4-FFF2-40B4-BE49-F238E27FC236}">
                <a16:creationId xmlns:a16="http://schemas.microsoft.com/office/drawing/2014/main" id="{F23DAFF7-4C98-4E0E-8986-198D54B6C1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30952" y="0"/>
            <a:ext cx="6858000" cy="6858000"/>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5" name="Rectangle 854">
            <a:extLst>
              <a:ext uri="{FF2B5EF4-FFF2-40B4-BE49-F238E27FC236}">
                <a16:creationId xmlns:a16="http://schemas.microsoft.com/office/drawing/2014/main" id="{9ABA2F37-388F-4D5A-9ABF-F0ADA6CB8E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64352" y="1546522"/>
            <a:ext cx="6327657" cy="4003971"/>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57" name="Rectangle 856">
            <a:extLst>
              <a:ext uri="{FF2B5EF4-FFF2-40B4-BE49-F238E27FC236}">
                <a16:creationId xmlns:a16="http://schemas.microsoft.com/office/drawing/2014/main" id="{6DAD23D2-6BEF-470D-992C-8B2BC3BF4F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861296" y="1546522"/>
            <a:ext cx="6327656" cy="4016078"/>
          </a:xfrm>
          <a:prstGeom prst="rect">
            <a:avLst/>
          </a:prstGeom>
          <a:blipFill dpi="0" rotWithShape="1">
            <a:blip r:embed="rId4">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248401" y="1828799"/>
            <a:ext cx="5105400" cy="2491199"/>
          </a:xfrm>
        </p:spPr>
        <p:txBody>
          <a:bodyPr vert="horz" lIns="91440" tIns="45720" rIns="91440" bIns="45720" rtlCol="0" anchor="b">
            <a:normAutofit/>
          </a:bodyPr>
          <a:lstStyle/>
          <a:p>
            <a:r>
              <a:rPr lang="en-US">
                <a:solidFill>
                  <a:srgbClr val="FFFFFF"/>
                </a:solidFill>
              </a:rPr>
              <a:t>CAT vs DOG Classification</a:t>
            </a:r>
          </a:p>
        </p:txBody>
      </p:sp>
      <p:graphicFrame>
        <p:nvGraphicFramePr>
          <p:cNvPr id="4" name="Table 3">
            <a:extLst>
              <a:ext uri="{FF2B5EF4-FFF2-40B4-BE49-F238E27FC236}">
                <a16:creationId xmlns:a16="http://schemas.microsoft.com/office/drawing/2014/main" id="{D64AB799-D137-BBAA-B5D8-6095615315E6}"/>
              </a:ext>
            </a:extLst>
          </p:cNvPr>
          <p:cNvGraphicFramePr>
            <a:graphicFrameLocks noGrp="1"/>
          </p:cNvGraphicFramePr>
          <p:nvPr>
            <p:extLst>
              <p:ext uri="{D42A27DB-BD31-4B8C-83A1-F6EECF244321}">
                <p14:modId xmlns:p14="http://schemas.microsoft.com/office/powerpoint/2010/main" val="1456873423"/>
              </p:ext>
            </p:extLst>
          </p:nvPr>
        </p:nvGraphicFramePr>
        <p:xfrm>
          <a:off x="5878285" y="4809506"/>
          <a:ext cx="6313114" cy="785980"/>
        </p:xfrm>
        <a:graphic>
          <a:graphicData uri="http://schemas.openxmlformats.org/drawingml/2006/table">
            <a:tbl>
              <a:tblPr firstRow="1" bandRow="1">
                <a:tableStyleId>{5C22544A-7EE6-4342-B048-85BDC9FD1C3A}</a:tableStyleId>
              </a:tblPr>
              <a:tblGrid>
                <a:gridCol w="3156557">
                  <a:extLst>
                    <a:ext uri="{9D8B030D-6E8A-4147-A177-3AD203B41FA5}">
                      <a16:colId xmlns:a16="http://schemas.microsoft.com/office/drawing/2014/main" val="286015663"/>
                    </a:ext>
                  </a:extLst>
                </a:gridCol>
                <a:gridCol w="3156557">
                  <a:extLst>
                    <a:ext uri="{9D8B030D-6E8A-4147-A177-3AD203B41FA5}">
                      <a16:colId xmlns:a16="http://schemas.microsoft.com/office/drawing/2014/main" val="1413697533"/>
                    </a:ext>
                  </a:extLst>
                </a:gridCol>
              </a:tblGrid>
              <a:tr h="358733">
                <a:tc>
                  <a:txBody>
                    <a:bodyPr/>
                    <a:lstStyle/>
                    <a:p>
                      <a:r>
                        <a:rPr lang="en-GB"/>
                        <a:t>Training Accuracy</a:t>
                      </a:r>
                    </a:p>
                  </a:txBody>
                  <a:tcPr/>
                </a:tc>
                <a:tc>
                  <a:txBody>
                    <a:bodyPr/>
                    <a:lstStyle/>
                    <a:p>
                      <a:r>
                        <a:rPr lang="en-GB"/>
                        <a:t>Test Accuracy</a:t>
                      </a:r>
                    </a:p>
                  </a:txBody>
                  <a:tcPr/>
                </a:tc>
                <a:extLst>
                  <a:ext uri="{0D108BD9-81ED-4DB2-BD59-A6C34878D82A}">
                    <a16:rowId xmlns:a16="http://schemas.microsoft.com/office/drawing/2014/main" val="675732043"/>
                  </a:ext>
                </a:extLst>
              </a:tr>
              <a:tr h="420220">
                <a:tc>
                  <a:txBody>
                    <a:bodyPr/>
                    <a:lstStyle/>
                    <a:p>
                      <a:pPr lvl="0">
                        <a:buNone/>
                      </a:pPr>
                      <a:r>
                        <a:rPr lang="en-GB" sz="1600" b="1" i="0" u="none" strike="noStrike" kern="1200" noProof="0">
                          <a:solidFill>
                            <a:schemeClr val="tx1"/>
                          </a:solidFill>
                          <a:latin typeface="Avenir Next LT Pro"/>
                          <a:ea typeface="+mn-ea"/>
                          <a:cs typeface="+mn-cs"/>
                        </a:rPr>
                        <a:t> 81.47% </a:t>
                      </a:r>
                      <a:endParaRPr lang="en-US" sz="1600" b="1" i="0" u="none" strike="noStrike" kern="1200">
                        <a:solidFill>
                          <a:schemeClr val="tx1"/>
                        </a:solidFill>
                        <a:latin typeface="Avenir Next LT Pro"/>
                        <a:ea typeface="+mn-ea"/>
                        <a:cs typeface="+mn-cs"/>
                      </a:endParaRPr>
                    </a:p>
                  </a:txBody>
                  <a:tcPr/>
                </a:tc>
                <a:tc>
                  <a:txBody>
                    <a:bodyPr/>
                    <a:lstStyle/>
                    <a:p>
                      <a:pPr lvl="0">
                        <a:buNone/>
                      </a:pPr>
                      <a:r>
                        <a:rPr lang="en-GB" sz="1600" b="1" i="0" u="none" strike="noStrike" noProof="0">
                          <a:solidFill>
                            <a:schemeClr val="tx1"/>
                          </a:solidFill>
                          <a:latin typeface="Avenir Next LT Pro"/>
                        </a:rPr>
                        <a:t>76.95%</a:t>
                      </a:r>
                      <a:endParaRPr lang="en-US"/>
                    </a:p>
                  </a:txBody>
                  <a:tcPr/>
                </a:tc>
                <a:extLst>
                  <a:ext uri="{0D108BD9-81ED-4DB2-BD59-A6C34878D82A}">
                    <a16:rowId xmlns:a16="http://schemas.microsoft.com/office/drawing/2014/main" val="875577619"/>
                  </a:ext>
                </a:extLst>
              </a:tr>
            </a:tbl>
          </a:graphicData>
        </a:graphic>
      </p:graphicFrame>
    </p:spTree>
    <p:extLst>
      <p:ext uri="{BB962C8B-B14F-4D97-AF65-F5344CB8AC3E}">
        <p14:creationId xmlns:p14="http://schemas.microsoft.com/office/powerpoint/2010/main" val="4098133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8" name="Rectangle 89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0" name="Rectangle 89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2" name="Rectangle 90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Rectangle 903">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8BED6F48-0F41-5F69-A506-3B20F155D422}"/>
              </a:ext>
            </a:extLst>
          </p:cNvPr>
          <p:cNvSpPr txBox="1">
            <a:spLocks/>
          </p:cNvSpPr>
          <p:nvPr/>
        </p:nvSpPr>
        <p:spPr>
          <a:xfrm>
            <a:off x="838201" y="559813"/>
            <a:ext cx="2819399" cy="557793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spcAft>
                <a:spcPts val="600"/>
              </a:spcAft>
            </a:pPr>
            <a:r>
              <a:rPr lang="en-US"/>
              <a:t>Model Summary </a:t>
            </a:r>
          </a:p>
        </p:txBody>
      </p:sp>
      <p:grpSp>
        <p:nvGrpSpPr>
          <p:cNvPr id="5" name="Group 4">
            <a:extLst>
              <a:ext uri="{FF2B5EF4-FFF2-40B4-BE49-F238E27FC236}">
                <a16:creationId xmlns:a16="http://schemas.microsoft.com/office/drawing/2014/main" id="{EB620789-503A-B2B1-53C2-1D466C348BA6}"/>
              </a:ext>
            </a:extLst>
          </p:cNvPr>
          <p:cNvGrpSpPr/>
          <p:nvPr/>
        </p:nvGrpSpPr>
        <p:grpSpPr>
          <a:xfrm>
            <a:off x="6307184" y="457200"/>
            <a:ext cx="4003854" cy="5843604"/>
            <a:chOff x="3357282" y="339455"/>
            <a:chExt cx="2743201" cy="4307385"/>
          </a:xfrm>
        </p:grpSpPr>
        <p:pic>
          <p:nvPicPr>
            <p:cNvPr id="2" name="Picture 2" descr="Table&#10;&#10;Description automatically generated">
              <a:extLst>
                <a:ext uri="{FF2B5EF4-FFF2-40B4-BE49-F238E27FC236}">
                  <a16:creationId xmlns:a16="http://schemas.microsoft.com/office/drawing/2014/main" id="{C0C22A91-5B95-ED6E-E860-2885FA755A6A}"/>
                </a:ext>
              </a:extLst>
            </p:cNvPr>
            <p:cNvPicPr>
              <a:picLocks noChangeAspect="1"/>
            </p:cNvPicPr>
            <p:nvPr/>
          </p:nvPicPr>
          <p:blipFill>
            <a:blip r:embed="rId3"/>
            <a:stretch>
              <a:fillRect/>
            </a:stretch>
          </p:blipFill>
          <p:spPr>
            <a:xfrm>
              <a:off x="3357283" y="339455"/>
              <a:ext cx="2743200" cy="3243149"/>
            </a:xfrm>
            <a:prstGeom prst="rect">
              <a:avLst/>
            </a:prstGeom>
          </p:spPr>
        </p:pic>
        <p:pic>
          <p:nvPicPr>
            <p:cNvPr id="3" name="Picture 4">
              <a:extLst>
                <a:ext uri="{FF2B5EF4-FFF2-40B4-BE49-F238E27FC236}">
                  <a16:creationId xmlns:a16="http://schemas.microsoft.com/office/drawing/2014/main" id="{DC613E2F-798A-7BF8-002F-E52D4EBB7150}"/>
                </a:ext>
              </a:extLst>
            </p:cNvPr>
            <p:cNvPicPr>
              <a:picLocks noChangeAspect="1"/>
            </p:cNvPicPr>
            <p:nvPr/>
          </p:nvPicPr>
          <p:blipFill>
            <a:blip r:embed="rId4"/>
            <a:stretch>
              <a:fillRect/>
            </a:stretch>
          </p:blipFill>
          <p:spPr>
            <a:xfrm>
              <a:off x="3357282" y="3581478"/>
              <a:ext cx="2743200" cy="1065362"/>
            </a:xfrm>
            <a:prstGeom prst="rect">
              <a:avLst/>
            </a:prstGeom>
          </p:spPr>
        </p:pic>
      </p:grpSp>
    </p:spTree>
    <p:extLst>
      <p:ext uri="{BB962C8B-B14F-4D97-AF65-F5344CB8AC3E}">
        <p14:creationId xmlns:p14="http://schemas.microsoft.com/office/powerpoint/2010/main" val="2680832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 name="Rectangle 87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71" name="Picture 87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72" name="Rectangle 87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74" name="Rectangle 878">
            <a:extLst>
              <a:ext uri="{FF2B5EF4-FFF2-40B4-BE49-F238E27FC236}">
                <a16:creationId xmlns:a16="http://schemas.microsoft.com/office/drawing/2014/main" id="{32EBE56B-DFF0-4948-83B7-D40B66737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Title">
            <a:extLst>
              <a:ext uri="{FF2B5EF4-FFF2-40B4-BE49-F238E27FC236}">
                <a16:creationId xmlns:a16="http://schemas.microsoft.com/office/drawing/2014/main" id="{8BED6F48-0F41-5F69-A506-3B20F155D422}"/>
              </a:ext>
            </a:extLst>
          </p:cNvPr>
          <p:cNvSpPr txBox="1">
            <a:spLocks/>
          </p:cNvSpPr>
          <p:nvPr/>
        </p:nvSpPr>
        <p:spPr>
          <a:xfrm>
            <a:off x="240382" y="7715"/>
            <a:ext cx="8286927" cy="2068081"/>
          </a:xfrm>
          <a:prstGeom prst="rect">
            <a:avLst/>
          </a:prstGeom>
        </p:spPr>
        <p:txBody>
          <a:bodyPr vert="horz" lIns="91440" tIns="45720" rIns="91440" bIns="45720" rtlCol="0" anchor="ctr">
            <a:normAutofit fontScale="92500"/>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lnSpc>
                <a:spcPct val="90000"/>
              </a:lnSpc>
              <a:spcAft>
                <a:spcPts val="600"/>
              </a:spcAft>
            </a:pPr>
            <a:r>
              <a:rPr lang="en-US">
                <a:solidFill>
                  <a:schemeClr val="tx2"/>
                </a:solidFill>
              </a:rPr>
              <a:t>Losses and accuracies on training and validation data </a:t>
            </a:r>
            <a:r>
              <a:rPr lang="en-US">
                <a:solidFill>
                  <a:schemeClr val="tx2"/>
                </a:solidFill>
                <a:ea typeface="+mj-lt"/>
                <a:cs typeface="+mj-lt"/>
              </a:rPr>
              <a:t>varying with number of epochs</a:t>
            </a:r>
            <a:endParaRPr lang="en-US">
              <a:solidFill>
                <a:schemeClr val="tx2"/>
              </a:solidFill>
            </a:endParaRPr>
          </a:p>
        </p:txBody>
      </p:sp>
      <p:pic>
        <p:nvPicPr>
          <p:cNvPr id="876" name="Picture 880">
            <a:extLst>
              <a:ext uri="{FF2B5EF4-FFF2-40B4-BE49-F238E27FC236}">
                <a16:creationId xmlns:a16="http://schemas.microsoft.com/office/drawing/2014/main" id="{0A80FB64-DCE9-4522-B219-46AD36DB55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pic>
        <p:nvPicPr>
          <p:cNvPr id="878" name="Picture 882">
            <a:extLst>
              <a:ext uri="{FF2B5EF4-FFF2-40B4-BE49-F238E27FC236}">
                <a16:creationId xmlns:a16="http://schemas.microsoft.com/office/drawing/2014/main" id="{0504D9BB-C5B4-4DB5-9217-B4CDBBE197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4" name="Picture 10" descr="Chart, line chart&#10;&#10;Description automatically generated">
            <a:extLst>
              <a:ext uri="{FF2B5EF4-FFF2-40B4-BE49-F238E27FC236}">
                <a16:creationId xmlns:a16="http://schemas.microsoft.com/office/drawing/2014/main" id="{65C38E7E-71BF-D99C-3FEE-762C393EF4B6}"/>
              </a:ext>
            </a:extLst>
          </p:cNvPr>
          <p:cNvPicPr>
            <a:picLocks noChangeAspect="1"/>
          </p:cNvPicPr>
          <p:nvPr/>
        </p:nvPicPr>
        <p:blipFill>
          <a:blip r:embed="rId5"/>
          <a:stretch>
            <a:fillRect/>
          </a:stretch>
        </p:blipFill>
        <p:spPr>
          <a:xfrm>
            <a:off x="691331" y="2485703"/>
            <a:ext cx="5036936" cy="394958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11" descr="Chart, line chart&#10;&#10;Description automatically generated">
            <a:extLst>
              <a:ext uri="{FF2B5EF4-FFF2-40B4-BE49-F238E27FC236}">
                <a16:creationId xmlns:a16="http://schemas.microsoft.com/office/drawing/2014/main" id="{379E05E3-601A-23A2-5B7F-831EC37A50D1}"/>
              </a:ext>
            </a:extLst>
          </p:cNvPr>
          <p:cNvPicPr>
            <a:picLocks noChangeAspect="1"/>
          </p:cNvPicPr>
          <p:nvPr/>
        </p:nvPicPr>
        <p:blipFill>
          <a:blip r:embed="rId6"/>
          <a:stretch>
            <a:fillRect/>
          </a:stretch>
        </p:blipFill>
        <p:spPr>
          <a:xfrm>
            <a:off x="6513023" y="2487918"/>
            <a:ext cx="5002047" cy="394799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945493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6" name="Rectangle 95">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98" name="Picture 97">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100" name="Rectangle 99">
            <a:extLst>
              <a:ext uri="{FF2B5EF4-FFF2-40B4-BE49-F238E27FC236}">
                <a16:creationId xmlns:a16="http://schemas.microsoft.com/office/drawing/2014/main" id="{EB614023-3F38-44EB-8ABB-B52E5B9E22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2" name="Rectangle 101">
            <a:extLst>
              <a:ext uri="{FF2B5EF4-FFF2-40B4-BE49-F238E27FC236}">
                <a16:creationId xmlns:a16="http://schemas.microsoft.com/office/drawing/2014/main" id="{8C5F9310-ED3E-45B9-9D97-AC0F2C890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2" name="Picture 22" descr="A picture containing text, sky&#10;&#10;Description automatically generated">
            <a:extLst>
              <a:ext uri="{FF2B5EF4-FFF2-40B4-BE49-F238E27FC236}">
                <a16:creationId xmlns:a16="http://schemas.microsoft.com/office/drawing/2014/main" id="{F209A06E-9F01-FB0B-138C-FE7760B0920E}"/>
              </a:ext>
            </a:extLst>
          </p:cNvPr>
          <p:cNvPicPr>
            <a:picLocks noChangeAspect="1"/>
          </p:cNvPicPr>
          <p:nvPr/>
        </p:nvPicPr>
        <p:blipFill rotWithShape="1">
          <a:blip r:embed="rId3">
            <a:alphaModFix/>
          </a:blip>
          <a:srcRect t="5824" b="37938"/>
          <a:stretch/>
        </p:blipFill>
        <p:spPr>
          <a:xfrm>
            <a:off x="20" y="1376"/>
            <a:ext cx="12191980" cy="6856624"/>
          </a:xfrm>
          <a:prstGeom prst="rect">
            <a:avLst/>
          </a:prstGeom>
        </p:spPr>
      </p:pic>
      <p:sp>
        <p:nvSpPr>
          <p:cNvPr id="104" name="Rectangle 103">
            <a:extLst>
              <a:ext uri="{FF2B5EF4-FFF2-40B4-BE49-F238E27FC236}">
                <a16:creationId xmlns:a16="http://schemas.microsoft.com/office/drawing/2014/main" id="{8D2A0DB3-EF43-4032-9B27-954E12CCB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307" y="3124261"/>
            <a:ext cx="12188952" cy="3732362"/>
          </a:xfrm>
          <a:prstGeom prst="rect">
            <a:avLst/>
          </a:prstGeom>
          <a:gradFill>
            <a:gsLst>
              <a:gs pos="100000">
                <a:schemeClr val="tx1">
                  <a:alpha val="0"/>
                </a:schemeClr>
              </a:gs>
              <a:gs pos="0">
                <a:schemeClr val="tx1"/>
              </a:gs>
              <a:gs pos="0">
                <a:schemeClr val="tx1">
                  <a:alpha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114331" y="4124525"/>
            <a:ext cx="8785073" cy="1529969"/>
          </a:xfrm>
        </p:spPr>
        <p:txBody>
          <a:bodyPr vert="horz" lIns="91440" tIns="45720" rIns="91440" bIns="45720" rtlCol="0" anchor="b">
            <a:normAutofit/>
          </a:bodyPr>
          <a:lstStyle/>
          <a:p>
            <a:r>
              <a:rPr lang="en-US" sz="5400">
                <a:solidFill>
                  <a:srgbClr val="FFFFFF"/>
                </a:solidFill>
              </a:rPr>
              <a:t>Bird vs. Airplane vs. Ship</a:t>
            </a:r>
          </a:p>
        </p:txBody>
      </p:sp>
      <p:graphicFrame>
        <p:nvGraphicFramePr>
          <p:cNvPr id="4" name="Table 3">
            <a:extLst>
              <a:ext uri="{FF2B5EF4-FFF2-40B4-BE49-F238E27FC236}">
                <a16:creationId xmlns:a16="http://schemas.microsoft.com/office/drawing/2014/main" id="{E8DAF6FC-8184-FBD9-B6E2-F41EA34894C8}"/>
              </a:ext>
            </a:extLst>
          </p:cNvPr>
          <p:cNvGraphicFramePr>
            <a:graphicFrameLocks noGrp="1"/>
          </p:cNvGraphicFramePr>
          <p:nvPr>
            <p:extLst>
              <p:ext uri="{D42A27DB-BD31-4B8C-83A1-F6EECF244321}">
                <p14:modId xmlns:p14="http://schemas.microsoft.com/office/powerpoint/2010/main" val="3597353895"/>
              </p:ext>
            </p:extLst>
          </p:nvPr>
        </p:nvGraphicFramePr>
        <p:xfrm>
          <a:off x="45697" y="6072569"/>
          <a:ext cx="8168640" cy="749037"/>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286015663"/>
                    </a:ext>
                  </a:extLst>
                </a:gridCol>
                <a:gridCol w="4084320">
                  <a:extLst>
                    <a:ext uri="{9D8B030D-6E8A-4147-A177-3AD203B41FA5}">
                      <a16:colId xmlns:a16="http://schemas.microsoft.com/office/drawing/2014/main" val="1413697533"/>
                    </a:ext>
                  </a:extLst>
                </a:gridCol>
              </a:tblGrid>
              <a:tr h="378198">
                <a:tc>
                  <a:txBody>
                    <a:bodyPr/>
                    <a:lstStyle/>
                    <a:p>
                      <a:r>
                        <a:rPr lang="en-GB"/>
                        <a:t>Training Accuracy</a:t>
                      </a:r>
                    </a:p>
                  </a:txBody>
                  <a:tcPr/>
                </a:tc>
                <a:tc>
                  <a:txBody>
                    <a:bodyPr/>
                    <a:lstStyle/>
                    <a:p>
                      <a:r>
                        <a:rPr lang="en-GB"/>
                        <a:t>Test Accuracy</a:t>
                      </a:r>
                    </a:p>
                  </a:txBody>
                  <a:tcPr/>
                </a:tc>
                <a:extLst>
                  <a:ext uri="{0D108BD9-81ED-4DB2-BD59-A6C34878D82A}">
                    <a16:rowId xmlns:a16="http://schemas.microsoft.com/office/drawing/2014/main" val="675732043"/>
                  </a:ext>
                </a:extLst>
              </a:tr>
              <a:tr h="370839">
                <a:tc>
                  <a:txBody>
                    <a:bodyPr/>
                    <a:lstStyle/>
                    <a:p>
                      <a:pPr lvl="0">
                        <a:buNone/>
                      </a:pPr>
                      <a:r>
                        <a:rPr lang="en-GB" sz="1600" b="1" i="0" u="none" strike="noStrike" kern="1200" noProof="0">
                          <a:solidFill>
                            <a:schemeClr val="tx1"/>
                          </a:solidFill>
                          <a:latin typeface="Avenir Next LT Pro"/>
                          <a:ea typeface="+mn-ea"/>
                          <a:cs typeface="+mn-cs"/>
                        </a:rPr>
                        <a:t>89%</a:t>
                      </a:r>
                    </a:p>
                  </a:txBody>
                  <a:tcPr/>
                </a:tc>
                <a:tc>
                  <a:txBody>
                    <a:bodyPr/>
                    <a:lstStyle/>
                    <a:p>
                      <a:pPr lvl="0">
                        <a:buNone/>
                      </a:pPr>
                      <a:r>
                        <a:rPr lang="en-GB" sz="1600" b="1" i="0" u="none" strike="noStrike" noProof="0">
                          <a:solidFill>
                            <a:schemeClr val="tx1"/>
                          </a:solidFill>
                        </a:rPr>
                        <a:t>86.90%</a:t>
                      </a:r>
                      <a:endParaRPr lang="en-US"/>
                    </a:p>
                  </a:txBody>
                  <a:tcPr/>
                </a:tc>
                <a:extLst>
                  <a:ext uri="{0D108BD9-81ED-4DB2-BD59-A6C34878D82A}">
                    <a16:rowId xmlns:a16="http://schemas.microsoft.com/office/drawing/2014/main" val="875577619"/>
                  </a:ext>
                </a:extLst>
              </a:tr>
            </a:tbl>
          </a:graphicData>
        </a:graphic>
      </p:graphicFrame>
    </p:spTree>
    <p:extLst>
      <p:ext uri="{BB962C8B-B14F-4D97-AF65-F5344CB8AC3E}">
        <p14:creationId xmlns:p14="http://schemas.microsoft.com/office/powerpoint/2010/main" val="3469616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AB8125F-0FD8-48CD-9F43-73E5494EA7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0019DD6C-5899-4C07-864B-EB0A7D104A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6" name="Picture 5" descr="Complex maths formulae on a blackboard">
            <a:extLst>
              <a:ext uri="{FF2B5EF4-FFF2-40B4-BE49-F238E27FC236}">
                <a16:creationId xmlns:a16="http://schemas.microsoft.com/office/drawing/2014/main" id="{AF7A8ABD-7C70-5CD6-3BD1-E202AF4CBF37}"/>
              </a:ext>
            </a:extLst>
          </p:cNvPr>
          <p:cNvPicPr>
            <a:picLocks noChangeAspect="1"/>
          </p:cNvPicPr>
          <p:nvPr/>
        </p:nvPicPr>
        <p:blipFill rotWithShape="1">
          <a:blip r:embed="rId2"/>
          <a:srcRect r="2196" b="-8"/>
          <a:stretch/>
        </p:blipFill>
        <p:spPr>
          <a:xfrm>
            <a:off x="3048" y="10593"/>
            <a:ext cx="6195372" cy="4618233"/>
          </a:xfrm>
          <a:prstGeom prst="rect">
            <a:avLst/>
          </a:prstGeom>
        </p:spPr>
      </p:pic>
      <p:sp>
        <p:nvSpPr>
          <p:cNvPr id="14" name="Rectangle 13">
            <a:extLst>
              <a:ext uri="{FF2B5EF4-FFF2-40B4-BE49-F238E27FC236}">
                <a16:creationId xmlns:a16="http://schemas.microsoft.com/office/drawing/2014/main" id="{EBDFFBC1-15BD-428E-B8AF-ECF5D1B76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2877"/>
            <a:ext cx="12192000" cy="2267339"/>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Rectangle 15">
            <a:extLst>
              <a:ext uri="{FF2B5EF4-FFF2-40B4-BE49-F238E27FC236}">
                <a16:creationId xmlns:a16="http://schemas.microsoft.com/office/drawing/2014/main" id="{EBFB3075-0323-4EB0-B1A5-776A0E709C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055" y="4596020"/>
            <a:ext cx="12191999" cy="2274195"/>
          </a:xfrm>
          <a:prstGeom prst="rect">
            <a:avLst/>
          </a:prstGeom>
          <a:blipFill dpi="0" rotWithShape="1">
            <a:blip r:embed="rId3">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0" y="4876800"/>
            <a:ext cx="10003218" cy="1219200"/>
          </a:xfrm>
        </p:spPr>
        <p:txBody>
          <a:bodyPr>
            <a:normAutofit/>
          </a:bodyPr>
          <a:lstStyle/>
          <a:p>
            <a:r>
              <a:rPr lang="en-US"/>
              <a:t>Research Paper used </a:t>
            </a:r>
          </a:p>
        </p:txBody>
      </p:sp>
      <p:sp>
        <p:nvSpPr>
          <p:cNvPr id="3" name="Content Placeholder"/>
          <p:cNvSpPr>
            <a:spLocks noGrp="1"/>
          </p:cNvSpPr>
          <p:nvPr>
            <p:ph idx="1"/>
          </p:nvPr>
        </p:nvSpPr>
        <p:spPr>
          <a:xfrm>
            <a:off x="6553200" y="399684"/>
            <a:ext cx="5530850" cy="4137069"/>
          </a:xfrm>
        </p:spPr>
        <p:txBody>
          <a:bodyPr anchor="ctr">
            <a:normAutofit fontScale="85000" lnSpcReduction="20000"/>
          </a:bodyPr>
          <a:lstStyle/>
          <a:p>
            <a:pPr marL="0" indent="0">
              <a:buNone/>
            </a:pPr>
            <a:endParaRPr lang="en-US" sz="1800">
              <a:solidFill>
                <a:schemeClr val="tx1"/>
              </a:solidFill>
            </a:endParaRPr>
          </a:p>
          <a:p>
            <a:pPr marL="0" indent="0">
              <a:buNone/>
            </a:pPr>
            <a:r>
              <a:rPr lang="en-US" sz="1800" b="1">
                <a:solidFill>
                  <a:schemeClr val="tx1"/>
                </a:solidFill>
                <a:ea typeface="+mn-lt"/>
                <a:cs typeface="+mn-lt"/>
                <a:hlinkClick r:id="rId4">
                  <a:extLst>
                    <a:ext uri="{A12FA001-AC4F-418D-AE19-62706E023703}">
                      <ahyp:hlinkClr xmlns:ahyp="http://schemas.microsoft.com/office/drawing/2018/hyperlinkcolor" val="tx"/>
                    </a:ext>
                  </a:extLst>
                </a:hlinkClick>
              </a:rPr>
              <a:t>Ajala, Sunday. (2021). Convolutional Neural Network Implementation for Image Classification using CIFAR-10 Dataset. 10.13140/RG.2.2.27690.54724.</a:t>
            </a:r>
            <a:r>
              <a:rPr lang="en-US" sz="1800" b="1">
                <a:solidFill>
                  <a:schemeClr val="tx1"/>
                </a:solidFill>
                <a:ea typeface="+mn-lt"/>
                <a:cs typeface="+mn-lt"/>
              </a:rPr>
              <a:t> </a:t>
            </a:r>
            <a:endParaRPr lang="en-US" sz="1800" b="1">
              <a:solidFill>
                <a:schemeClr val="tx1"/>
              </a:solidFill>
            </a:endParaRPr>
          </a:p>
          <a:p>
            <a:pPr marL="0" indent="0">
              <a:buNone/>
            </a:pPr>
            <a:r>
              <a:rPr lang="en-US" sz="1800">
                <a:solidFill>
                  <a:schemeClr val="tx1"/>
                </a:solidFill>
                <a:ea typeface="+mn-lt"/>
                <a:cs typeface="+mn-lt"/>
              </a:rPr>
              <a:t>While capable of image classification, traditional neural networks are characterized by feature extraction, a time-consuming process that leads to poor generalization on test data. This paper demonstrates how to classify </a:t>
            </a:r>
            <a:r>
              <a:rPr lang="en-US" sz="1800" b="1">
                <a:solidFill>
                  <a:schemeClr val="tx1"/>
                </a:solidFill>
                <a:ea typeface="+mn-lt"/>
                <a:cs typeface="+mn-lt"/>
              </a:rPr>
              <a:t>CIFAR-10</a:t>
            </a:r>
            <a:r>
              <a:rPr lang="en-US" sz="1800">
                <a:solidFill>
                  <a:schemeClr val="tx1"/>
                </a:solidFill>
                <a:ea typeface="+mn-lt"/>
                <a:cs typeface="+mn-lt"/>
              </a:rPr>
              <a:t> datasets using a </a:t>
            </a:r>
            <a:r>
              <a:rPr lang="en-US" sz="1800" b="1">
                <a:solidFill>
                  <a:schemeClr val="tx1"/>
                </a:solidFill>
                <a:ea typeface="+mn-lt"/>
                <a:cs typeface="+mn-lt"/>
              </a:rPr>
              <a:t>convolutional neural network (CNN)</a:t>
            </a:r>
            <a:r>
              <a:rPr lang="en-US" sz="1800">
                <a:solidFill>
                  <a:schemeClr val="tx1"/>
                </a:solidFill>
                <a:ea typeface="+mn-lt"/>
                <a:cs typeface="+mn-lt"/>
              </a:rPr>
              <a:t>. Previous research has demonstrated that this strategy can enhance performance without relying on feature extraction. To extract underlying image features, learnable filters and pooling layers were used. To avoid overfitting and provide better accuracies during validation and testing, dropout, regularization, and variation in convolution methods were used. This deeper network resulted in improved test accuracy and less overfitting.</a:t>
            </a:r>
            <a:endParaRPr lang="en-US">
              <a:solidFill>
                <a:schemeClr val="tx1"/>
              </a:solidFill>
            </a:endParaRPr>
          </a:p>
          <a:p>
            <a:endParaRPr lang="en-US" sz="1800">
              <a:solidFill>
                <a:schemeClr val="tx1"/>
              </a:solidFill>
            </a:endParaRPr>
          </a:p>
          <a:p>
            <a:endParaRPr lang="en-US" sz="1800">
              <a:solidFill>
                <a:schemeClr val="tx1"/>
              </a:solidFill>
            </a:endParaRPr>
          </a:p>
        </p:txBody>
      </p:sp>
    </p:spTree>
    <p:extLst>
      <p:ext uri="{BB962C8B-B14F-4D97-AF65-F5344CB8AC3E}">
        <p14:creationId xmlns:p14="http://schemas.microsoft.com/office/powerpoint/2010/main" val="39679567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8" name="Rectangle 89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0" name="Rectangle 89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2" name="Rectangle 90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Rectangle 903">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8BED6F48-0F41-5F69-A506-3B20F155D422}"/>
              </a:ext>
            </a:extLst>
          </p:cNvPr>
          <p:cNvSpPr txBox="1">
            <a:spLocks/>
          </p:cNvSpPr>
          <p:nvPr/>
        </p:nvSpPr>
        <p:spPr>
          <a:xfrm>
            <a:off x="838201" y="559813"/>
            <a:ext cx="2819399" cy="557793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spcAft>
                <a:spcPts val="600"/>
              </a:spcAft>
            </a:pPr>
            <a:r>
              <a:rPr lang="en-US"/>
              <a:t>Model Summary </a:t>
            </a:r>
          </a:p>
        </p:txBody>
      </p:sp>
      <p:grpSp>
        <p:nvGrpSpPr>
          <p:cNvPr id="5" name="Group 4">
            <a:extLst>
              <a:ext uri="{FF2B5EF4-FFF2-40B4-BE49-F238E27FC236}">
                <a16:creationId xmlns:a16="http://schemas.microsoft.com/office/drawing/2014/main" id="{4721C29A-F209-2BA0-7D60-5A43B2F243A8}"/>
              </a:ext>
            </a:extLst>
          </p:cNvPr>
          <p:cNvGrpSpPr/>
          <p:nvPr/>
        </p:nvGrpSpPr>
        <p:grpSpPr>
          <a:xfrm>
            <a:off x="6257859" y="457200"/>
            <a:ext cx="4102505" cy="5843605"/>
            <a:chOff x="5755341" y="785915"/>
            <a:chExt cx="2743201" cy="4327791"/>
          </a:xfrm>
        </p:grpSpPr>
        <p:pic>
          <p:nvPicPr>
            <p:cNvPr id="2" name="Picture 2" descr="Table&#10;&#10;Description automatically generated">
              <a:extLst>
                <a:ext uri="{FF2B5EF4-FFF2-40B4-BE49-F238E27FC236}">
                  <a16:creationId xmlns:a16="http://schemas.microsoft.com/office/drawing/2014/main" id="{6FCEBE82-BA1B-54AD-0B82-FB79B36EAD6A}"/>
                </a:ext>
              </a:extLst>
            </p:cNvPr>
            <p:cNvPicPr>
              <a:picLocks noChangeAspect="1"/>
            </p:cNvPicPr>
            <p:nvPr/>
          </p:nvPicPr>
          <p:blipFill>
            <a:blip r:embed="rId3"/>
            <a:stretch>
              <a:fillRect/>
            </a:stretch>
          </p:blipFill>
          <p:spPr>
            <a:xfrm>
              <a:off x="5755342" y="785915"/>
              <a:ext cx="2743200" cy="3246699"/>
            </a:xfrm>
            <a:prstGeom prst="rect">
              <a:avLst/>
            </a:prstGeom>
          </p:spPr>
        </p:pic>
        <p:pic>
          <p:nvPicPr>
            <p:cNvPr id="3" name="Picture 4" descr="A picture containing table&#10;&#10;Description automatically generated">
              <a:extLst>
                <a:ext uri="{FF2B5EF4-FFF2-40B4-BE49-F238E27FC236}">
                  <a16:creationId xmlns:a16="http://schemas.microsoft.com/office/drawing/2014/main" id="{7BCFD785-A670-7290-2CFF-C1A4E2535A79}"/>
                </a:ext>
              </a:extLst>
            </p:cNvPr>
            <p:cNvPicPr>
              <a:picLocks noChangeAspect="1"/>
            </p:cNvPicPr>
            <p:nvPr/>
          </p:nvPicPr>
          <p:blipFill>
            <a:blip r:embed="rId4"/>
            <a:stretch>
              <a:fillRect/>
            </a:stretch>
          </p:blipFill>
          <p:spPr>
            <a:xfrm>
              <a:off x="5755341" y="4030294"/>
              <a:ext cx="2743200" cy="1083412"/>
            </a:xfrm>
            <a:prstGeom prst="rect">
              <a:avLst/>
            </a:prstGeom>
          </p:spPr>
        </p:pic>
      </p:grpSp>
    </p:spTree>
    <p:extLst>
      <p:ext uri="{BB962C8B-B14F-4D97-AF65-F5344CB8AC3E}">
        <p14:creationId xmlns:p14="http://schemas.microsoft.com/office/powerpoint/2010/main" val="21769021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 name="Rectangle 87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71" name="Picture 87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72" name="Rectangle 87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74" name="Rectangle 878">
            <a:extLst>
              <a:ext uri="{FF2B5EF4-FFF2-40B4-BE49-F238E27FC236}">
                <a16:creationId xmlns:a16="http://schemas.microsoft.com/office/drawing/2014/main" id="{32EBE56B-DFF0-4948-83B7-D40B66737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Title">
            <a:extLst>
              <a:ext uri="{FF2B5EF4-FFF2-40B4-BE49-F238E27FC236}">
                <a16:creationId xmlns:a16="http://schemas.microsoft.com/office/drawing/2014/main" id="{8BED6F48-0F41-5F69-A506-3B20F155D422}"/>
              </a:ext>
            </a:extLst>
          </p:cNvPr>
          <p:cNvSpPr txBox="1">
            <a:spLocks/>
          </p:cNvSpPr>
          <p:nvPr/>
        </p:nvSpPr>
        <p:spPr>
          <a:xfrm>
            <a:off x="240382" y="7715"/>
            <a:ext cx="8286927" cy="2068081"/>
          </a:xfrm>
          <a:prstGeom prst="rect">
            <a:avLst/>
          </a:prstGeom>
        </p:spPr>
        <p:txBody>
          <a:bodyPr vert="horz" lIns="91440" tIns="45720" rIns="91440" bIns="45720" rtlCol="0" anchor="ctr">
            <a:normAutofit fontScale="92500"/>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lnSpc>
                <a:spcPct val="90000"/>
              </a:lnSpc>
              <a:spcAft>
                <a:spcPts val="600"/>
              </a:spcAft>
            </a:pPr>
            <a:r>
              <a:rPr lang="en-US">
                <a:solidFill>
                  <a:schemeClr val="tx2"/>
                </a:solidFill>
              </a:rPr>
              <a:t>Losses and accuracies on training and validation data </a:t>
            </a:r>
            <a:r>
              <a:rPr lang="en-US">
                <a:solidFill>
                  <a:schemeClr val="tx2"/>
                </a:solidFill>
                <a:ea typeface="+mj-lt"/>
                <a:cs typeface="+mj-lt"/>
              </a:rPr>
              <a:t>varying with number of epochs</a:t>
            </a:r>
            <a:endParaRPr lang="en-US">
              <a:solidFill>
                <a:schemeClr val="tx2"/>
              </a:solidFill>
            </a:endParaRPr>
          </a:p>
        </p:txBody>
      </p:sp>
      <p:pic>
        <p:nvPicPr>
          <p:cNvPr id="876" name="Picture 880">
            <a:extLst>
              <a:ext uri="{FF2B5EF4-FFF2-40B4-BE49-F238E27FC236}">
                <a16:creationId xmlns:a16="http://schemas.microsoft.com/office/drawing/2014/main" id="{0A80FB64-DCE9-4522-B219-46AD36DB55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pic>
        <p:nvPicPr>
          <p:cNvPr id="878" name="Picture 882">
            <a:extLst>
              <a:ext uri="{FF2B5EF4-FFF2-40B4-BE49-F238E27FC236}">
                <a16:creationId xmlns:a16="http://schemas.microsoft.com/office/drawing/2014/main" id="{0504D9BB-C5B4-4DB5-9217-B4CDBBE197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3" name="Picture 13" descr="Chart, line chart&#10;&#10;Description automatically generated">
            <a:extLst>
              <a:ext uri="{FF2B5EF4-FFF2-40B4-BE49-F238E27FC236}">
                <a16:creationId xmlns:a16="http://schemas.microsoft.com/office/drawing/2014/main" id="{F873E626-2E2C-C497-0343-AA7F7C174B2B}"/>
              </a:ext>
            </a:extLst>
          </p:cNvPr>
          <p:cNvPicPr>
            <a:picLocks noChangeAspect="1"/>
          </p:cNvPicPr>
          <p:nvPr/>
        </p:nvPicPr>
        <p:blipFill>
          <a:blip r:embed="rId5"/>
          <a:stretch>
            <a:fillRect/>
          </a:stretch>
        </p:blipFill>
        <p:spPr>
          <a:xfrm>
            <a:off x="778342" y="2570409"/>
            <a:ext cx="4952406" cy="3971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12" descr="Chart, line chart&#10;&#10;Description automatically generated">
            <a:extLst>
              <a:ext uri="{FF2B5EF4-FFF2-40B4-BE49-F238E27FC236}">
                <a16:creationId xmlns:a16="http://schemas.microsoft.com/office/drawing/2014/main" id="{50FC46F7-F401-D5E8-7840-50059D287984}"/>
              </a:ext>
            </a:extLst>
          </p:cNvPr>
          <p:cNvPicPr>
            <a:picLocks noGrp="1" noChangeAspect="1"/>
          </p:cNvPicPr>
          <p:nvPr>
            <p:ph idx="1"/>
          </p:nvPr>
        </p:nvPicPr>
        <p:blipFill>
          <a:blip r:embed="rId6"/>
          <a:stretch>
            <a:fillRect/>
          </a:stretch>
        </p:blipFill>
        <p:spPr>
          <a:xfrm>
            <a:off x="6423823" y="2570410"/>
            <a:ext cx="5045609" cy="39711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1843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 name="Rectangle 104">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7" name="Rectangle 106">
            <a:extLst>
              <a:ext uri="{FF2B5EF4-FFF2-40B4-BE49-F238E27FC236}">
                <a16:creationId xmlns:a16="http://schemas.microsoft.com/office/drawing/2014/main" id="{FBC8BBE5-981E-4B0B-9654-32B5668BFF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9" name="Rectangle 108">
            <a:extLst>
              <a:ext uri="{FF2B5EF4-FFF2-40B4-BE49-F238E27FC236}">
                <a16:creationId xmlns:a16="http://schemas.microsoft.com/office/drawing/2014/main" id="{094C9708-F6A4-4956-B261-A4A2C4DFEB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48400" y="0"/>
            <a:ext cx="59436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1" name="Rectangle 110">
            <a:extLst>
              <a:ext uri="{FF2B5EF4-FFF2-40B4-BE49-F238E27FC236}">
                <a16:creationId xmlns:a16="http://schemas.microsoft.com/office/drawing/2014/main" id="{592DB257-3E16-4A3C-9E28-468282812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150"/>
            <a:ext cx="62546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13" name="Rectangle 112">
            <a:extLst>
              <a:ext uri="{FF2B5EF4-FFF2-40B4-BE49-F238E27FC236}">
                <a16:creationId xmlns:a16="http://schemas.microsoft.com/office/drawing/2014/main" id="{487685E6-1160-459B-8C70-301404C06C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48" y="0"/>
            <a:ext cx="6251447"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itle">
            <a:extLst>
              <a:ext uri="{FF2B5EF4-FFF2-40B4-BE49-F238E27FC236}">
                <a16:creationId xmlns:a16="http://schemas.microsoft.com/office/drawing/2014/main" id="{62FAE74D-F162-2C4F-5C18-9DEA29618350}"/>
              </a:ext>
            </a:extLst>
          </p:cNvPr>
          <p:cNvSpPr txBox="1">
            <a:spLocks/>
          </p:cNvSpPr>
          <p:nvPr/>
        </p:nvSpPr>
        <p:spPr>
          <a:xfrm>
            <a:off x="838200" y="586992"/>
            <a:ext cx="4953000" cy="166457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spcAft>
                <a:spcPts val="600"/>
              </a:spcAft>
            </a:pPr>
            <a:r>
              <a:rPr lang="en-US"/>
              <a:t>Animal vs. Vehicle</a:t>
            </a:r>
          </a:p>
        </p:txBody>
      </p:sp>
      <p:sp>
        <p:nvSpPr>
          <p:cNvPr id="49" name="Content Placeholder 48">
            <a:extLst>
              <a:ext uri="{FF2B5EF4-FFF2-40B4-BE49-F238E27FC236}">
                <a16:creationId xmlns:a16="http://schemas.microsoft.com/office/drawing/2014/main" id="{06E9B745-D01D-AD73-CA34-8E12EE2FCCD7}"/>
              </a:ext>
            </a:extLst>
          </p:cNvPr>
          <p:cNvSpPr>
            <a:spLocks noGrp="1"/>
          </p:cNvSpPr>
          <p:nvPr>
            <p:ph idx="1"/>
          </p:nvPr>
        </p:nvSpPr>
        <p:spPr>
          <a:xfrm>
            <a:off x="838200" y="2411653"/>
            <a:ext cx="4952681" cy="3728613"/>
          </a:xfrm>
        </p:spPr>
        <p:txBody>
          <a:bodyPr vert="horz" lIns="91440" tIns="45720" rIns="91440" bIns="45720" rtlCol="0">
            <a:normAutofit/>
          </a:bodyPr>
          <a:lstStyle/>
          <a:p>
            <a:pPr marL="0"/>
            <a:r>
              <a:rPr lang="en-US" sz="1800"/>
              <a:t>We classified all the classes into 2 categories </a:t>
            </a:r>
            <a:br>
              <a:rPr lang="en-US" sz="1800"/>
            </a:br>
            <a:r>
              <a:rPr lang="en-US" sz="1800"/>
              <a:t>Animal - Bird, Cat, Deer, Frog, Dog, Horse</a:t>
            </a:r>
            <a:br>
              <a:rPr lang="en-US" sz="1800"/>
            </a:br>
            <a:r>
              <a:rPr lang="en-US" sz="1800"/>
              <a:t>Vehicle – Automobile, Airplane, Ship, Truck</a:t>
            </a:r>
          </a:p>
        </p:txBody>
      </p:sp>
      <p:pic>
        <p:nvPicPr>
          <p:cNvPr id="100" name="Picture 100">
            <a:extLst>
              <a:ext uri="{FF2B5EF4-FFF2-40B4-BE49-F238E27FC236}">
                <a16:creationId xmlns:a16="http://schemas.microsoft.com/office/drawing/2014/main" id="{5E0DA325-E107-4809-B5B2-29E68A1316C7}"/>
              </a:ext>
            </a:extLst>
          </p:cNvPr>
          <p:cNvPicPr>
            <a:picLocks noChangeAspect="1"/>
          </p:cNvPicPr>
          <p:nvPr/>
        </p:nvPicPr>
        <p:blipFill rotWithShape="1">
          <a:blip r:embed="rId3"/>
          <a:srcRect l="1143" t="226" r="15571" b="346"/>
          <a:stretch/>
        </p:blipFill>
        <p:spPr>
          <a:xfrm>
            <a:off x="6422573" y="487269"/>
            <a:ext cx="5771358" cy="5684184"/>
          </a:xfrm>
          <a:prstGeom prst="rect">
            <a:avLst/>
          </a:prstGeom>
        </p:spPr>
      </p:pic>
      <p:graphicFrame>
        <p:nvGraphicFramePr>
          <p:cNvPr id="41" name="Table 3">
            <a:extLst>
              <a:ext uri="{FF2B5EF4-FFF2-40B4-BE49-F238E27FC236}">
                <a16:creationId xmlns:a16="http://schemas.microsoft.com/office/drawing/2014/main" id="{773D9514-63E8-203B-BE47-0C8EFEA1400D}"/>
              </a:ext>
            </a:extLst>
          </p:cNvPr>
          <p:cNvGraphicFramePr>
            <a:graphicFrameLocks noGrp="1"/>
          </p:cNvGraphicFramePr>
          <p:nvPr>
            <p:extLst>
              <p:ext uri="{D42A27DB-BD31-4B8C-83A1-F6EECF244321}">
                <p14:modId xmlns:p14="http://schemas.microsoft.com/office/powerpoint/2010/main" val="1809868181"/>
              </p:ext>
            </p:extLst>
          </p:nvPr>
        </p:nvGraphicFramePr>
        <p:xfrm>
          <a:off x="-9895" y="4007921"/>
          <a:ext cx="6263634" cy="736600"/>
        </p:xfrm>
        <a:graphic>
          <a:graphicData uri="http://schemas.openxmlformats.org/drawingml/2006/table">
            <a:tbl>
              <a:tblPr firstRow="1" bandRow="1">
                <a:tableStyleId>{5C22544A-7EE6-4342-B048-85BDC9FD1C3A}</a:tableStyleId>
              </a:tblPr>
              <a:tblGrid>
                <a:gridCol w="3131817">
                  <a:extLst>
                    <a:ext uri="{9D8B030D-6E8A-4147-A177-3AD203B41FA5}">
                      <a16:colId xmlns:a16="http://schemas.microsoft.com/office/drawing/2014/main" val="286015663"/>
                    </a:ext>
                  </a:extLst>
                </a:gridCol>
                <a:gridCol w="3131817">
                  <a:extLst>
                    <a:ext uri="{9D8B030D-6E8A-4147-A177-3AD203B41FA5}">
                      <a16:colId xmlns:a16="http://schemas.microsoft.com/office/drawing/2014/main" val="1413697533"/>
                    </a:ext>
                  </a:extLst>
                </a:gridCol>
              </a:tblGrid>
              <a:tr h="358733">
                <a:tc>
                  <a:txBody>
                    <a:bodyPr/>
                    <a:lstStyle/>
                    <a:p>
                      <a:r>
                        <a:rPr lang="en-GB"/>
                        <a:t>Training Accuracy</a:t>
                      </a:r>
                    </a:p>
                  </a:txBody>
                  <a:tcPr/>
                </a:tc>
                <a:tc>
                  <a:txBody>
                    <a:bodyPr/>
                    <a:lstStyle/>
                    <a:p>
                      <a:r>
                        <a:rPr lang="en-GB"/>
                        <a:t>Test Accuracy</a:t>
                      </a:r>
                    </a:p>
                  </a:txBody>
                  <a:tcPr/>
                </a:tc>
                <a:extLst>
                  <a:ext uri="{0D108BD9-81ED-4DB2-BD59-A6C34878D82A}">
                    <a16:rowId xmlns:a16="http://schemas.microsoft.com/office/drawing/2014/main" val="675732043"/>
                  </a:ext>
                </a:extLst>
              </a:tr>
              <a:tr h="370840">
                <a:tc>
                  <a:txBody>
                    <a:bodyPr/>
                    <a:lstStyle/>
                    <a:p>
                      <a:pPr lvl="0">
                        <a:buNone/>
                      </a:pPr>
                      <a:r>
                        <a:rPr lang="en-GB" sz="1600" b="1" i="0" u="none" strike="noStrike" noProof="0">
                          <a:solidFill>
                            <a:schemeClr val="tx1"/>
                          </a:solidFill>
                          <a:latin typeface="Avenir Next LT Pro"/>
                        </a:rPr>
                        <a:t>95.45%</a:t>
                      </a:r>
                      <a:endParaRPr lang="en-US" sz="1600" b="1">
                        <a:solidFill>
                          <a:schemeClr val="tx1"/>
                        </a:solidFill>
                      </a:endParaRPr>
                    </a:p>
                  </a:txBody>
                  <a:tcPr/>
                </a:tc>
                <a:tc>
                  <a:txBody>
                    <a:bodyPr/>
                    <a:lstStyle/>
                    <a:p>
                      <a:pPr lvl="0">
                        <a:buNone/>
                      </a:pPr>
                      <a:r>
                        <a:rPr lang="en-GB" sz="1600" b="1" i="0" u="none" strike="noStrike" noProof="0">
                          <a:solidFill>
                            <a:schemeClr val="tx1"/>
                          </a:solidFill>
                          <a:latin typeface="Avenir Next LT Pro"/>
                        </a:rPr>
                        <a:t>94.48%</a:t>
                      </a:r>
                      <a:endParaRPr lang="en-US"/>
                    </a:p>
                  </a:txBody>
                  <a:tcPr/>
                </a:tc>
                <a:extLst>
                  <a:ext uri="{0D108BD9-81ED-4DB2-BD59-A6C34878D82A}">
                    <a16:rowId xmlns:a16="http://schemas.microsoft.com/office/drawing/2014/main" val="875577619"/>
                  </a:ext>
                </a:extLst>
              </a:tr>
            </a:tbl>
          </a:graphicData>
        </a:graphic>
      </p:graphicFrame>
    </p:spTree>
    <p:extLst>
      <p:ext uri="{BB962C8B-B14F-4D97-AF65-F5344CB8AC3E}">
        <p14:creationId xmlns:p14="http://schemas.microsoft.com/office/powerpoint/2010/main" val="3852287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98" name="Rectangle 89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0" name="Rectangle 89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02" name="Rectangle 901">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4" name="Rectangle 903">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8BED6F48-0F41-5F69-A506-3B20F155D422}"/>
              </a:ext>
            </a:extLst>
          </p:cNvPr>
          <p:cNvSpPr txBox="1">
            <a:spLocks/>
          </p:cNvSpPr>
          <p:nvPr/>
        </p:nvSpPr>
        <p:spPr>
          <a:xfrm>
            <a:off x="838201" y="559813"/>
            <a:ext cx="2819399" cy="5577934"/>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spcAft>
                <a:spcPts val="600"/>
              </a:spcAft>
            </a:pPr>
            <a:r>
              <a:rPr lang="en-US"/>
              <a:t>Model Summary </a:t>
            </a:r>
          </a:p>
        </p:txBody>
      </p:sp>
      <p:grpSp>
        <p:nvGrpSpPr>
          <p:cNvPr id="5" name="Group 4">
            <a:extLst>
              <a:ext uri="{FF2B5EF4-FFF2-40B4-BE49-F238E27FC236}">
                <a16:creationId xmlns:a16="http://schemas.microsoft.com/office/drawing/2014/main" id="{2A462E5A-F539-19B0-C3E3-3094CF9C493E}"/>
              </a:ext>
            </a:extLst>
          </p:cNvPr>
          <p:cNvGrpSpPr/>
          <p:nvPr/>
        </p:nvGrpSpPr>
        <p:grpSpPr>
          <a:xfrm>
            <a:off x="6195453" y="457200"/>
            <a:ext cx="4227316" cy="5843605"/>
            <a:chOff x="5945841" y="1467692"/>
            <a:chExt cx="2743200" cy="4259377"/>
          </a:xfrm>
        </p:grpSpPr>
        <p:pic>
          <p:nvPicPr>
            <p:cNvPr id="2" name="Picture 2" descr="Table&#10;&#10;Description automatically generated">
              <a:extLst>
                <a:ext uri="{FF2B5EF4-FFF2-40B4-BE49-F238E27FC236}">
                  <a16:creationId xmlns:a16="http://schemas.microsoft.com/office/drawing/2014/main" id="{E2A022C1-209F-BE68-002A-11D5A4329588}"/>
                </a:ext>
              </a:extLst>
            </p:cNvPr>
            <p:cNvPicPr>
              <a:picLocks noChangeAspect="1"/>
            </p:cNvPicPr>
            <p:nvPr/>
          </p:nvPicPr>
          <p:blipFill>
            <a:blip r:embed="rId3"/>
            <a:stretch>
              <a:fillRect/>
            </a:stretch>
          </p:blipFill>
          <p:spPr>
            <a:xfrm>
              <a:off x="5945841" y="1467692"/>
              <a:ext cx="2743200" cy="3205440"/>
            </a:xfrm>
            <a:prstGeom prst="rect">
              <a:avLst/>
            </a:prstGeom>
          </p:spPr>
        </p:pic>
        <p:pic>
          <p:nvPicPr>
            <p:cNvPr id="3" name="Picture 4" descr="A picture containing table&#10;&#10;Description automatically generated">
              <a:extLst>
                <a:ext uri="{FF2B5EF4-FFF2-40B4-BE49-F238E27FC236}">
                  <a16:creationId xmlns:a16="http://schemas.microsoft.com/office/drawing/2014/main" id="{AF3B5284-67D3-216D-5D2A-0A9F920761C2}"/>
                </a:ext>
              </a:extLst>
            </p:cNvPr>
            <p:cNvPicPr>
              <a:picLocks noChangeAspect="1"/>
            </p:cNvPicPr>
            <p:nvPr/>
          </p:nvPicPr>
          <p:blipFill>
            <a:blip r:embed="rId4"/>
            <a:stretch>
              <a:fillRect/>
            </a:stretch>
          </p:blipFill>
          <p:spPr>
            <a:xfrm>
              <a:off x="5945841" y="4671992"/>
              <a:ext cx="2743200" cy="1055077"/>
            </a:xfrm>
            <a:prstGeom prst="rect">
              <a:avLst/>
            </a:prstGeom>
          </p:spPr>
        </p:pic>
      </p:grpSp>
    </p:spTree>
    <p:extLst>
      <p:ext uri="{BB962C8B-B14F-4D97-AF65-F5344CB8AC3E}">
        <p14:creationId xmlns:p14="http://schemas.microsoft.com/office/powerpoint/2010/main" val="1039157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 name="Rectangle 87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71" name="Picture 87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72" name="Rectangle 87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74" name="Rectangle 878">
            <a:extLst>
              <a:ext uri="{FF2B5EF4-FFF2-40B4-BE49-F238E27FC236}">
                <a16:creationId xmlns:a16="http://schemas.microsoft.com/office/drawing/2014/main" id="{32EBE56B-DFF0-4948-83B7-D40B66737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Title">
            <a:extLst>
              <a:ext uri="{FF2B5EF4-FFF2-40B4-BE49-F238E27FC236}">
                <a16:creationId xmlns:a16="http://schemas.microsoft.com/office/drawing/2014/main" id="{8BED6F48-0F41-5F69-A506-3B20F155D422}"/>
              </a:ext>
            </a:extLst>
          </p:cNvPr>
          <p:cNvSpPr txBox="1">
            <a:spLocks/>
          </p:cNvSpPr>
          <p:nvPr/>
        </p:nvSpPr>
        <p:spPr>
          <a:xfrm>
            <a:off x="240382" y="7715"/>
            <a:ext cx="8286927" cy="2068081"/>
          </a:xfrm>
          <a:prstGeom prst="rect">
            <a:avLst/>
          </a:prstGeom>
        </p:spPr>
        <p:txBody>
          <a:bodyPr vert="horz" lIns="91440" tIns="45720" rIns="91440" bIns="45720" rtlCol="0" anchor="ctr">
            <a:normAutofit fontScale="92500"/>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lnSpc>
                <a:spcPct val="90000"/>
              </a:lnSpc>
              <a:spcAft>
                <a:spcPts val="600"/>
              </a:spcAft>
            </a:pPr>
            <a:r>
              <a:rPr lang="en-US">
                <a:solidFill>
                  <a:schemeClr val="tx2"/>
                </a:solidFill>
              </a:rPr>
              <a:t>Losses and accuracies on training and validation data </a:t>
            </a:r>
            <a:r>
              <a:rPr lang="en-US">
                <a:solidFill>
                  <a:schemeClr val="tx2"/>
                </a:solidFill>
                <a:ea typeface="+mj-lt"/>
                <a:cs typeface="+mj-lt"/>
              </a:rPr>
              <a:t>varying with number of epochs</a:t>
            </a:r>
            <a:endParaRPr lang="en-US">
              <a:solidFill>
                <a:schemeClr val="tx2"/>
              </a:solidFill>
            </a:endParaRPr>
          </a:p>
        </p:txBody>
      </p:sp>
      <p:pic>
        <p:nvPicPr>
          <p:cNvPr id="876" name="Picture 880">
            <a:extLst>
              <a:ext uri="{FF2B5EF4-FFF2-40B4-BE49-F238E27FC236}">
                <a16:creationId xmlns:a16="http://schemas.microsoft.com/office/drawing/2014/main" id="{0A80FB64-DCE9-4522-B219-46AD36DB55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pic>
        <p:nvPicPr>
          <p:cNvPr id="878" name="Picture 882">
            <a:extLst>
              <a:ext uri="{FF2B5EF4-FFF2-40B4-BE49-F238E27FC236}">
                <a16:creationId xmlns:a16="http://schemas.microsoft.com/office/drawing/2014/main" id="{0504D9BB-C5B4-4DB5-9217-B4CDBBE197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pic>
        <p:nvPicPr>
          <p:cNvPr id="5" name="Picture 25" descr="Chart, line chart&#10;&#10;Description automatically generated">
            <a:extLst>
              <a:ext uri="{FF2B5EF4-FFF2-40B4-BE49-F238E27FC236}">
                <a16:creationId xmlns:a16="http://schemas.microsoft.com/office/drawing/2014/main" id="{74AE5C08-E8C8-8B39-9B02-C28D2B777E4A}"/>
              </a:ext>
            </a:extLst>
          </p:cNvPr>
          <p:cNvPicPr>
            <a:picLocks noChangeAspect="1"/>
          </p:cNvPicPr>
          <p:nvPr/>
        </p:nvPicPr>
        <p:blipFill>
          <a:blip r:embed="rId5"/>
          <a:stretch>
            <a:fillRect/>
          </a:stretch>
        </p:blipFill>
        <p:spPr>
          <a:xfrm>
            <a:off x="753206" y="2409424"/>
            <a:ext cx="5045608" cy="39925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27" descr="Chart, line chart&#10;&#10;Description automatically generated">
            <a:extLst>
              <a:ext uri="{FF2B5EF4-FFF2-40B4-BE49-F238E27FC236}">
                <a16:creationId xmlns:a16="http://schemas.microsoft.com/office/drawing/2014/main" id="{1CBA3889-763E-9E55-0E05-CEC955458647}"/>
              </a:ext>
            </a:extLst>
          </p:cNvPr>
          <p:cNvPicPr>
            <a:picLocks noChangeAspect="1"/>
          </p:cNvPicPr>
          <p:nvPr/>
        </p:nvPicPr>
        <p:blipFill>
          <a:blip r:embed="rId6"/>
          <a:stretch>
            <a:fillRect/>
          </a:stretch>
        </p:blipFill>
        <p:spPr>
          <a:xfrm>
            <a:off x="6498950" y="2409423"/>
            <a:ext cx="5024144" cy="39925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949340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629265" y="596684"/>
            <a:ext cx="3298370" cy="5577934"/>
          </a:xfrm>
        </p:spPr>
        <p:txBody>
          <a:bodyPr>
            <a:normAutofit/>
          </a:bodyPr>
          <a:lstStyle/>
          <a:p>
            <a:pPr algn="ctr"/>
            <a:r>
              <a:rPr lang="en-US" sz="3100"/>
              <a:t>RESULTS AND DISCUSSION</a:t>
            </a:r>
            <a:endParaRPr lang="en-US"/>
          </a:p>
        </p:txBody>
      </p:sp>
      <p:graphicFrame>
        <p:nvGraphicFramePr>
          <p:cNvPr id="6" name="Content Placeholder">
            <a:extLst>
              <a:ext uri="{FF2B5EF4-FFF2-40B4-BE49-F238E27FC236}">
                <a16:creationId xmlns:a16="http://schemas.microsoft.com/office/drawing/2014/main" id="{281C62CB-82DC-40FF-880A-AB1C0D9DE365}"/>
              </a:ext>
            </a:extLst>
          </p:cNvPr>
          <p:cNvGraphicFramePr>
            <a:graphicFrameLocks noGrp="1"/>
          </p:cNvGraphicFramePr>
          <p:nvPr>
            <p:ph idx="1"/>
            <p:extLst>
              <p:ext uri="{D42A27DB-BD31-4B8C-83A1-F6EECF244321}">
                <p14:modId xmlns:p14="http://schemas.microsoft.com/office/powerpoint/2010/main" val="2249144196"/>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68519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244435" y="559813"/>
            <a:ext cx="3987138" cy="5577934"/>
          </a:xfrm>
        </p:spPr>
        <p:txBody>
          <a:bodyPr vert="horz" lIns="91440" tIns="45720" rIns="91440" bIns="45720" rtlCol="0" anchor="t">
            <a:normAutofit/>
          </a:bodyPr>
          <a:lstStyle/>
          <a:p>
            <a:r>
              <a:rPr lang="en-US"/>
              <a:t>Classification on</a:t>
            </a:r>
            <a:br>
              <a:rPr lang="en-US"/>
            </a:br>
            <a:r>
              <a:rPr lang="en-US"/>
              <a:t>UC Merced</a:t>
            </a:r>
            <a:br>
              <a:rPr lang="en-US"/>
            </a:br>
            <a:r>
              <a:rPr lang="en-US"/>
              <a:t>Dataset</a:t>
            </a:r>
            <a:br>
              <a:rPr lang="en-US"/>
            </a:br>
            <a:endParaRPr/>
          </a:p>
        </p:txBody>
      </p:sp>
      <p:graphicFrame>
        <p:nvGraphicFramePr>
          <p:cNvPr id="6" name="Content Placeholder">
            <a:extLst>
              <a:ext uri="{FF2B5EF4-FFF2-40B4-BE49-F238E27FC236}">
                <a16:creationId xmlns:a16="http://schemas.microsoft.com/office/drawing/2014/main" id="{88D42E0B-6BD6-C559-DD26-02F1015A8746}"/>
              </a:ext>
            </a:extLst>
          </p:cNvPr>
          <p:cNvGraphicFramePr>
            <a:graphicFrameLocks noGrp="1"/>
          </p:cNvGraphicFramePr>
          <p:nvPr>
            <p:ph idx="1"/>
            <p:extLst>
              <p:ext uri="{D42A27DB-BD31-4B8C-83A1-F6EECF244321}">
                <p14:modId xmlns:p14="http://schemas.microsoft.com/office/powerpoint/2010/main" val="1319040178"/>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2" name="Table 3">
            <a:extLst>
              <a:ext uri="{FF2B5EF4-FFF2-40B4-BE49-F238E27FC236}">
                <a16:creationId xmlns:a16="http://schemas.microsoft.com/office/drawing/2014/main" id="{C7367A49-C4C1-982D-1B51-AA46E2D8271C}"/>
              </a:ext>
            </a:extLst>
          </p:cNvPr>
          <p:cNvGraphicFramePr>
            <a:graphicFrameLocks noGrp="1"/>
          </p:cNvGraphicFramePr>
          <p:nvPr>
            <p:extLst>
              <p:ext uri="{D42A27DB-BD31-4B8C-83A1-F6EECF244321}">
                <p14:modId xmlns:p14="http://schemas.microsoft.com/office/powerpoint/2010/main" val="1521108840"/>
              </p:ext>
            </p:extLst>
          </p:nvPr>
        </p:nvGraphicFramePr>
        <p:xfrm>
          <a:off x="11569" y="5557065"/>
          <a:ext cx="4544785" cy="764106"/>
        </p:xfrm>
        <a:graphic>
          <a:graphicData uri="http://schemas.openxmlformats.org/drawingml/2006/table">
            <a:tbl>
              <a:tblPr firstRow="1" bandRow="1">
                <a:tableStyleId>{5C22544A-7EE6-4342-B048-85BDC9FD1C3A}</a:tableStyleId>
              </a:tblPr>
              <a:tblGrid>
                <a:gridCol w="2286000">
                  <a:extLst>
                    <a:ext uri="{9D8B030D-6E8A-4147-A177-3AD203B41FA5}">
                      <a16:colId xmlns:a16="http://schemas.microsoft.com/office/drawing/2014/main" val="286015663"/>
                    </a:ext>
                  </a:extLst>
                </a:gridCol>
                <a:gridCol w="2258785">
                  <a:extLst>
                    <a:ext uri="{9D8B030D-6E8A-4147-A177-3AD203B41FA5}">
                      <a16:colId xmlns:a16="http://schemas.microsoft.com/office/drawing/2014/main" val="1413697533"/>
                    </a:ext>
                  </a:extLst>
                </a:gridCol>
              </a:tblGrid>
              <a:tr h="298760">
                <a:tc>
                  <a:txBody>
                    <a:bodyPr/>
                    <a:lstStyle/>
                    <a:p>
                      <a:r>
                        <a:rPr lang="en-GB"/>
                        <a:t>Training Accuracy</a:t>
                      </a:r>
                    </a:p>
                  </a:txBody>
                  <a:tcPr/>
                </a:tc>
                <a:tc>
                  <a:txBody>
                    <a:bodyPr/>
                    <a:lstStyle/>
                    <a:p>
                      <a:r>
                        <a:rPr lang="en-GB"/>
                        <a:t>Test Accuracy</a:t>
                      </a:r>
                    </a:p>
                  </a:txBody>
                  <a:tcPr/>
                </a:tc>
                <a:extLst>
                  <a:ext uri="{0D108BD9-81ED-4DB2-BD59-A6C34878D82A}">
                    <a16:rowId xmlns:a16="http://schemas.microsoft.com/office/drawing/2014/main" val="675732043"/>
                  </a:ext>
                </a:extLst>
              </a:tr>
              <a:tr h="398346">
                <a:tc>
                  <a:txBody>
                    <a:bodyPr/>
                    <a:lstStyle/>
                    <a:p>
                      <a:pPr lvl="0">
                        <a:buNone/>
                      </a:pPr>
                      <a:r>
                        <a:rPr lang="en-GB" sz="1600" b="1" i="0" u="none" strike="noStrike" noProof="0">
                          <a:solidFill>
                            <a:srgbClr val="212121"/>
                          </a:solidFill>
                        </a:rPr>
                        <a:t> 0.9000  </a:t>
                      </a:r>
                      <a:endParaRPr lang="en-US" sz="1600" b="1"/>
                    </a:p>
                  </a:txBody>
                  <a:tcPr/>
                </a:tc>
                <a:tc>
                  <a:txBody>
                    <a:bodyPr/>
                    <a:lstStyle/>
                    <a:p>
                      <a:pPr lvl="0">
                        <a:buNone/>
                      </a:pPr>
                      <a:r>
                        <a:rPr lang="en-GB" sz="1600" b="1" i="0" u="none" strike="noStrike" noProof="0">
                          <a:solidFill>
                            <a:srgbClr val="212121"/>
                          </a:solidFill>
                        </a:rPr>
                        <a:t> 0.8524</a:t>
                      </a:r>
                      <a:endParaRPr lang="en-US"/>
                    </a:p>
                  </a:txBody>
                  <a:tcPr/>
                </a:tc>
                <a:extLst>
                  <a:ext uri="{0D108BD9-81ED-4DB2-BD59-A6C34878D82A}">
                    <a16:rowId xmlns:a16="http://schemas.microsoft.com/office/drawing/2014/main" val="875577619"/>
                  </a:ext>
                </a:extLst>
              </a:tr>
            </a:tbl>
          </a:graphicData>
        </a:graphic>
      </p:graphicFrame>
    </p:spTree>
    <p:extLst>
      <p:ext uri="{BB962C8B-B14F-4D97-AF65-F5344CB8AC3E}">
        <p14:creationId xmlns:p14="http://schemas.microsoft.com/office/powerpoint/2010/main" val="1264749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2" name="Rectangle 91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933" name="Picture 91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934" name="Rectangle 916">
            <a:extLst>
              <a:ext uri="{FF2B5EF4-FFF2-40B4-BE49-F238E27FC236}">
                <a16:creationId xmlns:a16="http://schemas.microsoft.com/office/drawing/2014/main" id="{310E06F9-9F12-4D1B-92C0-4B30818D09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35" name="Rectangle 918">
            <a:extLst>
              <a:ext uri="{FF2B5EF4-FFF2-40B4-BE49-F238E27FC236}">
                <a16:creationId xmlns:a16="http://schemas.microsoft.com/office/drawing/2014/main" id="{8F5EFE88-F6A7-4B53-AF99-227DFC56A0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36" name="Rectangle 920">
            <a:extLst>
              <a:ext uri="{FF2B5EF4-FFF2-40B4-BE49-F238E27FC236}">
                <a16:creationId xmlns:a16="http://schemas.microsoft.com/office/drawing/2014/main" id="{BF9AF5CF-AE21-453A-8D3F-6D9FC64A1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 y="0"/>
            <a:ext cx="6181389"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37" name="Rectangle 922">
            <a:extLst>
              <a:ext uri="{FF2B5EF4-FFF2-40B4-BE49-F238E27FC236}">
                <a16:creationId xmlns:a16="http://schemas.microsoft.com/office/drawing/2014/main" id="{F18A41FE-6F14-49D2-8C0F-56A351A9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4"/>
            <a:ext cx="6123343" cy="6857999"/>
          </a:xfrm>
          <a:prstGeom prst="rect">
            <a:avLst/>
          </a:prstGeom>
          <a:blipFill dpi="0" rotWithShape="1">
            <a:blip r:embed="rId3">
              <a:alphaModFix amt="35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a:extLst>
              <a:ext uri="{FF2B5EF4-FFF2-40B4-BE49-F238E27FC236}">
                <a16:creationId xmlns:a16="http://schemas.microsoft.com/office/drawing/2014/main" id="{8BED6F48-0F41-5F69-A506-3B20F155D422}"/>
              </a:ext>
            </a:extLst>
          </p:cNvPr>
          <p:cNvSpPr txBox="1">
            <a:spLocks/>
          </p:cNvSpPr>
          <p:nvPr/>
        </p:nvSpPr>
        <p:spPr>
          <a:xfrm>
            <a:off x="838200" y="744909"/>
            <a:ext cx="4785546" cy="3155419"/>
          </a:xfrm>
          <a:prstGeom prst="rect">
            <a:avLst/>
          </a:prstGeom>
        </p:spPr>
        <p:txBody>
          <a:bodyPr vert="horz" lIns="91440" tIns="45720" rIns="91440" bIns="45720" rtlCol="0" anchor="b">
            <a:normAutofit/>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spcAft>
                <a:spcPts val="600"/>
              </a:spcAft>
            </a:pPr>
            <a:r>
              <a:rPr lang="en-US"/>
              <a:t>Model Summary </a:t>
            </a:r>
          </a:p>
        </p:txBody>
      </p:sp>
      <p:pic>
        <p:nvPicPr>
          <p:cNvPr id="4" name="Picture 4" descr="Table&#10;&#10;Description automatically generated">
            <a:extLst>
              <a:ext uri="{FF2B5EF4-FFF2-40B4-BE49-F238E27FC236}">
                <a16:creationId xmlns:a16="http://schemas.microsoft.com/office/drawing/2014/main" id="{19575FC6-3FAB-5A17-13B4-5BE53221C120}"/>
              </a:ext>
            </a:extLst>
          </p:cNvPr>
          <p:cNvPicPr>
            <a:picLocks noChangeAspect="1"/>
          </p:cNvPicPr>
          <p:nvPr/>
        </p:nvPicPr>
        <p:blipFill rotWithShape="1">
          <a:blip r:embed="rId4"/>
          <a:srcRect r="1151" b="-1"/>
          <a:stretch/>
        </p:blipFill>
        <p:spPr>
          <a:xfrm>
            <a:off x="6776437" y="567942"/>
            <a:ext cx="4817466" cy="5716862"/>
          </a:xfrm>
          <a:prstGeom prst="rect">
            <a:avLst/>
          </a:prstGeom>
        </p:spPr>
      </p:pic>
    </p:spTree>
    <p:extLst>
      <p:ext uri="{BB962C8B-B14F-4D97-AF65-F5344CB8AC3E}">
        <p14:creationId xmlns:p14="http://schemas.microsoft.com/office/powerpoint/2010/main" val="42792199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70" name="Rectangle 87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71" name="Picture 87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72" name="Rectangle 876">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74" name="Rectangle 878">
            <a:extLst>
              <a:ext uri="{FF2B5EF4-FFF2-40B4-BE49-F238E27FC236}">
                <a16:creationId xmlns:a16="http://schemas.microsoft.com/office/drawing/2014/main" id="{32EBE56B-DFF0-4948-83B7-D40B667371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61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6" name="Title">
            <a:extLst>
              <a:ext uri="{FF2B5EF4-FFF2-40B4-BE49-F238E27FC236}">
                <a16:creationId xmlns:a16="http://schemas.microsoft.com/office/drawing/2014/main" id="{8BED6F48-0F41-5F69-A506-3B20F155D422}"/>
              </a:ext>
            </a:extLst>
          </p:cNvPr>
          <p:cNvSpPr txBox="1">
            <a:spLocks/>
          </p:cNvSpPr>
          <p:nvPr/>
        </p:nvSpPr>
        <p:spPr>
          <a:xfrm>
            <a:off x="326241" y="104307"/>
            <a:ext cx="8286927" cy="2068081"/>
          </a:xfrm>
          <a:prstGeom prst="rect">
            <a:avLst/>
          </a:prstGeom>
        </p:spPr>
        <p:txBody>
          <a:bodyPr vert="horz" lIns="91440" tIns="45720" rIns="91440" bIns="45720" rtlCol="0" anchor="ctr">
            <a:normAutofit fontScale="92500"/>
          </a:bodyPr>
          <a:lstStyle>
            <a:lvl1pPr algn="l" defTabSz="914400" rtl="0" eaLnBrk="1" latinLnBrk="0" hangingPunct="1">
              <a:lnSpc>
                <a:spcPct val="100000"/>
              </a:lnSpc>
              <a:spcBef>
                <a:spcPct val="0"/>
              </a:spcBef>
              <a:buNone/>
              <a:defRPr sz="4400" b="1" kern="1200">
                <a:solidFill>
                  <a:schemeClr val="bg1"/>
                </a:solidFill>
                <a:latin typeface="+mj-lt"/>
                <a:ea typeface="+mj-ea"/>
                <a:cs typeface="+mj-cs"/>
              </a:defRPr>
            </a:lvl1pPr>
          </a:lstStyle>
          <a:p>
            <a:pPr>
              <a:lnSpc>
                <a:spcPct val="90000"/>
              </a:lnSpc>
              <a:spcAft>
                <a:spcPts val="600"/>
              </a:spcAft>
            </a:pPr>
            <a:r>
              <a:rPr lang="en-US">
                <a:solidFill>
                  <a:schemeClr val="tx2"/>
                </a:solidFill>
              </a:rPr>
              <a:t>Losses and accuracies on training and validation data </a:t>
            </a:r>
            <a:r>
              <a:rPr lang="en-US">
                <a:solidFill>
                  <a:schemeClr val="tx2"/>
                </a:solidFill>
                <a:ea typeface="+mj-lt"/>
                <a:cs typeface="+mj-lt"/>
              </a:rPr>
              <a:t>varying with number of epochs</a:t>
            </a:r>
            <a:endParaRPr lang="en-US">
              <a:solidFill>
                <a:schemeClr val="tx2"/>
              </a:solidFill>
            </a:endParaRPr>
          </a:p>
        </p:txBody>
      </p:sp>
      <p:pic>
        <p:nvPicPr>
          <p:cNvPr id="876" name="Picture 880">
            <a:extLst>
              <a:ext uri="{FF2B5EF4-FFF2-40B4-BE49-F238E27FC236}">
                <a16:creationId xmlns:a16="http://schemas.microsoft.com/office/drawing/2014/main" id="{0A80FB64-DCE9-4522-B219-46AD36DB553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r="74807"/>
          <a:stretch/>
        </p:blipFill>
        <p:spPr>
          <a:xfrm rot="10800000">
            <a:off x="0" y="3047998"/>
            <a:ext cx="640488" cy="2548349"/>
          </a:xfrm>
          <a:prstGeom prst="rect">
            <a:avLst/>
          </a:prstGeom>
        </p:spPr>
      </p:pic>
      <p:pic>
        <p:nvPicPr>
          <p:cNvPr id="2" name="Picture 2" descr="Chart, histogram&#10;&#10;Description automatically generated">
            <a:extLst>
              <a:ext uri="{FF2B5EF4-FFF2-40B4-BE49-F238E27FC236}">
                <a16:creationId xmlns:a16="http://schemas.microsoft.com/office/drawing/2014/main" id="{2B44048B-0CFE-7A22-0BF4-45A3AEDB141D}"/>
              </a:ext>
            </a:extLst>
          </p:cNvPr>
          <p:cNvPicPr>
            <a:picLocks noChangeAspect="1"/>
          </p:cNvPicPr>
          <p:nvPr/>
        </p:nvPicPr>
        <p:blipFill rotWithShape="1">
          <a:blip r:embed="rId4"/>
          <a:srcRect l="1877" r="644" b="-5"/>
          <a:stretch/>
        </p:blipFill>
        <p:spPr>
          <a:xfrm>
            <a:off x="641077" y="2330857"/>
            <a:ext cx="4975840" cy="42101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3" descr="Chart&#10;&#10;Description automatically generated">
            <a:extLst>
              <a:ext uri="{FF2B5EF4-FFF2-40B4-BE49-F238E27FC236}">
                <a16:creationId xmlns:a16="http://schemas.microsoft.com/office/drawing/2014/main" id="{8D33CC51-2504-DF6E-58FF-8A11E77FD56A}"/>
              </a:ext>
            </a:extLst>
          </p:cNvPr>
          <p:cNvPicPr>
            <a:picLocks noChangeAspect="1"/>
          </p:cNvPicPr>
          <p:nvPr/>
        </p:nvPicPr>
        <p:blipFill rotWithShape="1">
          <a:blip r:embed="rId5"/>
          <a:srcRect l="4363" r="484" b="4"/>
          <a:stretch/>
        </p:blipFill>
        <p:spPr>
          <a:xfrm>
            <a:off x="6708673" y="2330855"/>
            <a:ext cx="5017465" cy="421011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78" name="Picture 882">
            <a:extLst>
              <a:ext uri="{FF2B5EF4-FFF2-40B4-BE49-F238E27FC236}">
                <a16:creationId xmlns:a16="http://schemas.microsoft.com/office/drawing/2014/main" id="{0504D9BB-C5B4-4DB5-9217-B4CDBBE1977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duotone>
              <a:schemeClr val="accent1">
                <a:shade val="45000"/>
                <a:satMod val="135000"/>
              </a:schemeClr>
              <a:prstClr val="white"/>
            </a:duotone>
            <a:extLst>
              <a:ext uri="{28A0092B-C50C-407E-A947-70E740481C1C}">
                <a14:useLocalDpi xmlns:a14="http://schemas.microsoft.com/office/drawing/2010/main" val="0"/>
              </a:ext>
            </a:extLst>
          </a:blip>
          <a:srcRect t="37018" r="40625"/>
          <a:stretch/>
        </p:blipFill>
        <p:spPr>
          <a:xfrm>
            <a:off x="10744200" y="0"/>
            <a:ext cx="1447800" cy="1535750"/>
          </a:xfrm>
          <a:prstGeom prst="rect">
            <a:avLst/>
          </a:prstGeom>
        </p:spPr>
      </p:pic>
    </p:spTree>
    <p:extLst>
      <p:ext uri="{BB962C8B-B14F-4D97-AF65-F5344CB8AC3E}">
        <p14:creationId xmlns:p14="http://schemas.microsoft.com/office/powerpoint/2010/main" val="3891248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8">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5" name="Picture 10">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26" name="Rectangle 12">
            <a:extLst>
              <a:ext uri="{FF2B5EF4-FFF2-40B4-BE49-F238E27FC236}">
                <a16:creationId xmlns:a16="http://schemas.microsoft.com/office/drawing/2014/main" id="{DE61FBD7-E37C-4B38-BE44-A6D4978D7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7" name="Rectangle 14">
            <a:extLst>
              <a:ext uri="{FF2B5EF4-FFF2-40B4-BE49-F238E27FC236}">
                <a16:creationId xmlns:a16="http://schemas.microsoft.com/office/drawing/2014/main" id="{34F8020C-60BB-4357-8207-13221A99AE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8" name="Rectangle 16">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29" name="Picture 18">
            <a:extLst>
              <a:ext uri="{FF2B5EF4-FFF2-40B4-BE49-F238E27FC236}">
                <a16:creationId xmlns:a16="http://schemas.microsoft.com/office/drawing/2014/main" id="{ED576C57-47BA-4566-87D4-DA179E259CC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duotone>
              <a:schemeClr val="accent1">
                <a:shade val="45000"/>
                <a:satMod val="135000"/>
              </a:schemeClr>
              <a:prstClr val="white"/>
            </a:duotone>
            <a:alphaModFix amt="60000"/>
            <a:extLst>
              <a:ext uri="{28A0092B-C50C-407E-A947-70E740481C1C}">
                <a14:useLocalDpi xmlns:a14="http://schemas.microsoft.com/office/drawing/2010/main" val="0"/>
              </a:ext>
            </a:extLst>
          </a:blip>
          <a:srcRect t="37018" r="40625"/>
          <a:stretch/>
        </p:blipFill>
        <p:spPr>
          <a:xfrm rot="16200000">
            <a:off x="69883" y="-43975"/>
            <a:ext cx="1447800" cy="1535750"/>
          </a:xfrm>
          <a:prstGeom prst="rect">
            <a:avLst/>
          </a:prstGeom>
        </p:spPr>
      </p:pic>
      <p:pic>
        <p:nvPicPr>
          <p:cNvPr id="30" name="Picture 20">
            <a:extLst>
              <a:ext uri="{FF2B5EF4-FFF2-40B4-BE49-F238E27FC236}">
                <a16:creationId xmlns:a16="http://schemas.microsoft.com/office/drawing/2014/main" id="{B3A8B115-875D-4B9A-8153-2CD893FCFBD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duotone>
              <a:schemeClr val="accent1">
                <a:shade val="45000"/>
                <a:satMod val="135000"/>
              </a:schemeClr>
              <a:prstClr val="white"/>
            </a:duotone>
            <a:alphaModFix amt="60000"/>
            <a:extLst>
              <a:ext uri="{28A0092B-C50C-407E-A947-70E740481C1C}">
                <a14:useLocalDpi xmlns:a14="http://schemas.microsoft.com/office/drawing/2010/main" val="0"/>
              </a:ext>
            </a:extLst>
          </a:blip>
          <a:srcRect r="46048"/>
          <a:stretch/>
        </p:blipFill>
        <p:spPr>
          <a:xfrm>
            <a:off x="10814364" y="3672852"/>
            <a:ext cx="1371600" cy="2548349"/>
          </a:xfrm>
          <a:prstGeom prst="rect">
            <a:avLst/>
          </a:prstGeom>
        </p:spPr>
      </p:pic>
      <p:sp>
        <p:nvSpPr>
          <p:cNvPr id="2" name="Title 1">
            <a:extLst>
              <a:ext uri="{FF2B5EF4-FFF2-40B4-BE49-F238E27FC236}">
                <a16:creationId xmlns:a16="http://schemas.microsoft.com/office/drawing/2014/main" id="{B1B00A44-96B5-F6C5-CFED-3AA8719010AD}"/>
              </a:ext>
            </a:extLst>
          </p:cNvPr>
          <p:cNvSpPr>
            <a:spLocks noGrp="1"/>
          </p:cNvSpPr>
          <p:nvPr>
            <p:ph type="title"/>
          </p:nvPr>
        </p:nvSpPr>
        <p:spPr/>
        <p:txBody>
          <a:bodyPr>
            <a:normAutofit/>
          </a:bodyPr>
          <a:lstStyle/>
          <a:p>
            <a:r>
              <a:rPr lang="en-US" sz="4800">
                <a:solidFill>
                  <a:schemeClr val="accent4">
                    <a:lumMod val="75000"/>
                  </a:schemeClr>
                </a:solidFill>
              </a:rPr>
              <a:t>Team Workload Distribution</a:t>
            </a:r>
          </a:p>
        </p:txBody>
      </p:sp>
      <p:graphicFrame>
        <p:nvGraphicFramePr>
          <p:cNvPr id="4" name="Content Placeholder 11">
            <a:extLst>
              <a:ext uri="{FF2B5EF4-FFF2-40B4-BE49-F238E27FC236}">
                <a16:creationId xmlns:a16="http://schemas.microsoft.com/office/drawing/2014/main" id="{38784F63-1E03-F59B-0370-A0639BD1BB28}"/>
              </a:ext>
            </a:extLst>
          </p:cNvPr>
          <p:cNvGraphicFramePr>
            <a:graphicFrameLocks noGrp="1"/>
          </p:cNvGraphicFramePr>
          <p:nvPr>
            <p:ph idx="4294967295"/>
            <p:extLst>
              <p:ext uri="{D42A27DB-BD31-4B8C-83A1-F6EECF244321}">
                <p14:modId xmlns:p14="http://schemas.microsoft.com/office/powerpoint/2010/main" val="2971734892"/>
              </p:ext>
            </p:extLst>
          </p:nvPr>
        </p:nvGraphicFramePr>
        <p:xfrm>
          <a:off x="332704" y="1693729"/>
          <a:ext cx="10917766" cy="492707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963348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BB317211-3292-43D8-8824-C090DBADA4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525" y="0"/>
            <a:ext cx="12188951" cy="6858000"/>
          </a:xfrm>
          <a:prstGeom prst="rect">
            <a:avLst/>
          </a:prstGeom>
          <a:blipFill dpi="0" rotWithShape="1">
            <a:blip r:embed="rId2">
              <a:alphaModFix amt="15000"/>
              <a:lum bright="70000" contrast="-70000"/>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3D pattern of ring shapes connected by lines">
            <a:extLst>
              <a:ext uri="{FF2B5EF4-FFF2-40B4-BE49-F238E27FC236}">
                <a16:creationId xmlns:a16="http://schemas.microsoft.com/office/drawing/2014/main" id="{65186F59-658A-6518-8186-999174074E35}"/>
              </a:ext>
            </a:extLst>
          </p:cNvPr>
          <p:cNvPicPr>
            <a:picLocks noChangeAspect="1"/>
          </p:cNvPicPr>
          <p:nvPr/>
        </p:nvPicPr>
        <p:blipFill rotWithShape="1">
          <a:blip r:embed="rId3">
            <a:alphaModFix amt="60000"/>
          </a:blip>
          <a:srcRect r="5"/>
          <a:stretch/>
        </p:blipFill>
        <p:spPr>
          <a:xfrm>
            <a:off x="1524" y="688"/>
            <a:ext cx="12188952" cy="6856624"/>
          </a:xfrm>
          <a:prstGeom prst="rect">
            <a:avLst/>
          </a:prstGeom>
        </p:spPr>
      </p:pic>
      <p:sp>
        <p:nvSpPr>
          <p:cNvPr id="2" name="Title"/>
          <p:cNvSpPr>
            <a:spLocks noGrp="1"/>
          </p:cNvSpPr>
          <p:nvPr>
            <p:ph type="ctrTitle"/>
          </p:nvPr>
        </p:nvSpPr>
        <p:spPr>
          <a:xfrm>
            <a:off x="1198181" y="726066"/>
            <a:ext cx="4795282" cy="5018227"/>
          </a:xfrm>
        </p:spPr>
        <p:txBody>
          <a:bodyPr anchor="ctr">
            <a:normAutofit/>
          </a:bodyPr>
          <a:lstStyle/>
          <a:p>
            <a:r>
              <a:rPr lang="en-US">
                <a:solidFill>
                  <a:srgbClr val="FFFFFF"/>
                </a:solidFill>
              </a:rPr>
              <a:t>INTRODUCTION</a:t>
            </a:r>
          </a:p>
        </p:txBody>
      </p:sp>
      <p:sp>
        <p:nvSpPr>
          <p:cNvPr id="3" name="Content Placeholder"/>
          <p:cNvSpPr>
            <a:spLocks noGrp="1"/>
          </p:cNvSpPr>
          <p:nvPr>
            <p:ph idx="1"/>
          </p:nvPr>
        </p:nvSpPr>
        <p:spPr>
          <a:xfrm>
            <a:off x="6195372" y="726538"/>
            <a:ext cx="4977905" cy="5017076"/>
          </a:xfrm>
        </p:spPr>
        <p:txBody>
          <a:bodyPr anchor="ctr">
            <a:normAutofit/>
          </a:bodyPr>
          <a:lstStyle/>
          <a:p>
            <a:r>
              <a:rPr lang="en-US" sz="1800">
                <a:solidFill>
                  <a:srgbClr val="FFFFFF"/>
                </a:solidFill>
              </a:rPr>
              <a:t>We have studied and implemented a Research paper on Image Classification using CNN methods</a:t>
            </a:r>
          </a:p>
          <a:p>
            <a:r>
              <a:rPr lang="en-US" sz="1800">
                <a:solidFill>
                  <a:srgbClr val="FFFFFF"/>
                </a:solidFill>
              </a:rPr>
              <a:t>To improve accuracy multiple layers including Convolution, maxpooling, dense, dropout were added to deepen the network </a:t>
            </a:r>
          </a:p>
          <a:p>
            <a:r>
              <a:rPr lang="en-US" sz="1800">
                <a:solidFill>
                  <a:srgbClr val="FFFFFF"/>
                </a:solidFill>
              </a:rPr>
              <a:t>Overfitting is a main issue which need to be addressed either by reducing the model complexity or by increasing training dataset</a:t>
            </a:r>
          </a:p>
        </p:txBody>
      </p:sp>
    </p:spTree>
    <p:extLst>
      <p:ext uri="{BB962C8B-B14F-4D97-AF65-F5344CB8AC3E}">
        <p14:creationId xmlns:p14="http://schemas.microsoft.com/office/powerpoint/2010/main" val="2018539699"/>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normAutofit/>
          </a:bodyPr>
          <a:lstStyle/>
          <a:p>
            <a:r>
              <a:rPr lang="en-US"/>
              <a:t>REFERENCES</a:t>
            </a:r>
          </a:p>
        </p:txBody>
      </p:sp>
      <p:sp>
        <p:nvSpPr>
          <p:cNvPr id="4" name="Text Placeholder 3">
            <a:extLst>
              <a:ext uri="{FF2B5EF4-FFF2-40B4-BE49-F238E27FC236}">
                <a16:creationId xmlns:a16="http://schemas.microsoft.com/office/drawing/2014/main" id="{F5CF22D1-8EDD-480B-EEB4-77E50B2E45D5}"/>
              </a:ext>
            </a:extLst>
          </p:cNvPr>
          <p:cNvSpPr>
            <a:spLocks noGrp="1"/>
          </p:cNvSpPr>
          <p:nvPr>
            <p:ph idx="1"/>
          </p:nvPr>
        </p:nvSpPr>
        <p:spPr/>
        <p:txBody>
          <a:bodyPr vert="horz" lIns="91440" tIns="45720" rIns="91440" bIns="45720" rtlCol="0" anchor="t">
            <a:normAutofit/>
          </a:bodyPr>
          <a:lstStyle/>
          <a:p>
            <a:pPr marL="0" indent="0">
              <a:buNone/>
            </a:pPr>
            <a:endParaRPr lang="en-US" sz="1600">
              <a:latin typeface="Calibri"/>
              <a:ea typeface="Verdana"/>
              <a:cs typeface="Calibri"/>
            </a:endParaRPr>
          </a:p>
          <a:p>
            <a:r>
              <a:rPr lang="en-US" sz="1600">
                <a:ea typeface="+mn-lt"/>
                <a:cs typeface="+mn-lt"/>
                <a:hlinkClick r:id="rId2"/>
              </a:rPr>
              <a:t>https://www.researchgate.net/publication/337240963_Convolutional_Neural_Network_for_CIFAR-10_Dataset_Image_Classification</a:t>
            </a:r>
            <a:endParaRPr lang="en-US">
              <a:hlinkClick r:id="rId2"/>
            </a:endParaRPr>
          </a:p>
          <a:p>
            <a:r>
              <a:rPr lang="en-US" sz="1600">
                <a:solidFill>
                  <a:srgbClr val="0000FF"/>
                </a:solidFill>
                <a:ea typeface="+mn-lt"/>
                <a:cs typeface="+mn-lt"/>
                <a:hlinkClick r:id="rId3"/>
              </a:rPr>
              <a:t>Learning Multiple Layers of Features from Tiny Images</a:t>
            </a:r>
            <a:r>
              <a:rPr lang="en-US" sz="1600">
                <a:ea typeface="+mn-lt"/>
                <a:cs typeface="+mn-lt"/>
              </a:rPr>
              <a:t>, Alex </a:t>
            </a:r>
            <a:r>
              <a:rPr lang="en-US" sz="1600" err="1">
                <a:ea typeface="+mn-lt"/>
                <a:cs typeface="+mn-lt"/>
              </a:rPr>
              <a:t>Krizhevsky</a:t>
            </a:r>
            <a:r>
              <a:rPr lang="en-US" sz="1600">
                <a:ea typeface="+mn-lt"/>
                <a:cs typeface="+mn-lt"/>
              </a:rPr>
              <a:t>, 2009</a:t>
            </a:r>
            <a:endParaRPr lang="en-US" sz="1600">
              <a:ea typeface="Verdana"/>
              <a:cs typeface="Calibri"/>
            </a:endParaRPr>
          </a:p>
          <a:p>
            <a:r>
              <a:rPr lang="en-US" sz="1600">
                <a:ea typeface="+mn-lt"/>
                <a:cs typeface="+mn-lt"/>
                <a:hlinkClick r:id="rId4"/>
              </a:rPr>
              <a:t>(PDF) Convolutional Neural Network Implementation for Image Classification using CIFAR-10 Dataset (researchgate.net)</a:t>
            </a:r>
            <a:endParaRPr lang="en-US" sz="1600">
              <a:solidFill>
                <a:srgbClr val="000000"/>
              </a:solidFill>
              <a:latin typeface="Avenir Next LT Pro"/>
              <a:ea typeface="Verdana"/>
              <a:cs typeface="Calibri"/>
              <a:hlinkClick r:id="rId4"/>
            </a:endParaRPr>
          </a:p>
          <a:p>
            <a:r>
              <a:rPr lang="en-US" sz="1600">
                <a:latin typeface="Avenir Next LT Pro"/>
                <a:ea typeface="Verdana"/>
                <a:cs typeface="Calibri"/>
                <a:hlinkClick r:id="rId5"/>
              </a:rPr>
              <a:t>Image Classification Using Convolutional Neural Networks</a:t>
            </a:r>
          </a:p>
          <a:p>
            <a:r>
              <a:rPr lang="en-US" sz="1600">
                <a:latin typeface="Calibri"/>
                <a:cs typeface="Calibri"/>
              </a:rPr>
              <a:t>Yi Yang and Shawn Newsam, "Bag-Of-Visual-Words and Spatial Extensions for Land-Use Classification," ACM SIGSPATIAL International Conference on Advances in Geographic Information Systems (ACM GIS), 2010 (for </a:t>
            </a:r>
            <a:r>
              <a:rPr lang="en-US" sz="1600" err="1">
                <a:latin typeface="Calibri"/>
                <a:cs typeface="Calibri"/>
              </a:rPr>
              <a:t>UCMerced</a:t>
            </a:r>
            <a:r>
              <a:rPr lang="en-US" sz="1600">
                <a:latin typeface="Calibri"/>
                <a:cs typeface="Calibri"/>
              </a:rPr>
              <a:t> Dataset)</a:t>
            </a:r>
            <a:br>
              <a:rPr lang="en-US"/>
            </a:br>
            <a:endParaRPr lang="en-US"/>
          </a:p>
          <a:p>
            <a:endParaRPr lang="en-US" sz="1600">
              <a:solidFill>
                <a:srgbClr val="FFFFFF"/>
              </a:solidFill>
              <a:latin typeface="Avenir Next LT Pro"/>
              <a:ea typeface="Verdana"/>
              <a:cs typeface="Calibri"/>
            </a:endParaRPr>
          </a:p>
          <a:p>
            <a:endParaRPr lang="en-US" sz="1600">
              <a:solidFill>
                <a:srgbClr val="000000"/>
              </a:solidFill>
              <a:latin typeface="Avenir Next LT Pro"/>
              <a:ea typeface="Verdana"/>
              <a:cs typeface="Calibri"/>
            </a:endParaRPr>
          </a:p>
          <a:p>
            <a:endParaRPr lang="en-US" sz="1600">
              <a:latin typeface="Avenir Next LT Pro"/>
              <a:ea typeface="Verdana"/>
              <a:cs typeface="Calibri"/>
            </a:endParaRPr>
          </a:p>
          <a:p>
            <a:endParaRPr lang="en-US" sz="1600">
              <a:latin typeface="Avenir Next LT Pro"/>
              <a:ea typeface="Verdana"/>
              <a:cs typeface="Calibri"/>
            </a:endParaRPr>
          </a:p>
          <a:p>
            <a:endParaRPr lang="en-US" sz="1600">
              <a:latin typeface="Calibri"/>
              <a:ea typeface="Verdana"/>
              <a:cs typeface="Calibri"/>
            </a:endParaRPr>
          </a:p>
          <a:p>
            <a:endParaRPr lang="en-US" sz="1600">
              <a:latin typeface="Calibri"/>
              <a:ea typeface="Verdana"/>
              <a:cs typeface="Calibri"/>
            </a:endParaRPr>
          </a:p>
        </p:txBody>
      </p:sp>
    </p:spTree>
    <p:extLst>
      <p:ext uri="{BB962C8B-B14F-4D97-AF65-F5344CB8AC3E}">
        <p14:creationId xmlns:p14="http://schemas.microsoft.com/office/powerpoint/2010/main" val="566523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3" name="Rectangle 22">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5" name="Rectangle 24">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1" y="559813"/>
            <a:ext cx="2819399" cy="5577934"/>
          </a:xfrm>
        </p:spPr>
        <p:txBody>
          <a:bodyPr lIns="91440" tIns="45720" rIns="91440" bIns="45720">
            <a:normAutofit/>
          </a:bodyPr>
          <a:lstStyle/>
          <a:p>
            <a:r>
              <a:rPr lang="en-US" sz="3400"/>
              <a:t>Theoretical Background</a:t>
            </a:r>
          </a:p>
        </p:txBody>
      </p:sp>
      <p:graphicFrame>
        <p:nvGraphicFramePr>
          <p:cNvPr id="6" name="Content Placeholder">
            <a:extLst>
              <a:ext uri="{FF2B5EF4-FFF2-40B4-BE49-F238E27FC236}">
                <a16:creationId xmlns:a16="http://schemas.microsoft.com/office/drawing/2014/main" id="{2A7C339F-76A6-61EE-C4CE-82FC77CF8547}"/>
              </a:ext>
            </a:extLst>
          </p:cNvPr>
          <p:cNvGraphicFramePr>
            <a:graphicFrameLocks noGrp="1"/>
          </p:cNvGraphicFramePr>
          <p:nvPr>
            <p:ph idx="1"/>
            <p:extLst>
              <p:ext uri="{D42A27DB-BD31-4B8C-83A1-F6EECF244321}">
                <p14:modId xmlns:p14="http://schemas.microsoft.com/office/powerpoint/2010/main" val="2130945695"/>
              </p:ext>
            </p:extLst>
          </p:nvPr>
        </p:nvGraphicFramePr>
        <p:xfrm>
          <a:off x="4807223" y="457200"/>
          <a:ext cx="7003777" cy="58436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7028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70214" y="-845434"/>
            <a:ext cx="4114798" cy="5577934"/>
          </a:xfrm>
        </p:spPr>
        <p:txBody>
          <a:bodyPr>
            <a:normAutofit/>
          </a:bodyPr>
          <a:lstStyle/>
          <a:p>
            <a:r>
              <a:rPr lang="en-US" sz="4100"/>
              <a:t>Working of CNN algorithm</a:t>
            </a:r>
          </a:p>
        </p:txBody>
      </p:sp>
      <p:graphicFrame>
        <p:nvGraphicFramePr>
          <p:cNvPr id="6" name="Content Placeholder">
            <a:extLst>
              <a:ext uri="{FF2B5EF4-FFF2-40B4-BE49-F238E27FC236}">
                <a16:creationId xmlns:a16="http://schemas.microsoft.com/office/drawing/2014/main" id="{E235BF71-1FF7-E3B9-E46F-162382783A63}"/>
              </a:ext>
            </a:extLst>
          </p:cNvPr>
          <p:cNvGraphicFramePr>
            <a:graphicFrameLocks noGrp="1"/>
          </p:cNvGraphicFramePr>
          <p:nvPr>
            <p:ph idx="1"/>
            <p:extLst>
              <p:ext uri="{D42A27DB-BD31-4B8C-83A1-F6EECF244321}">
                <p14:modId xmlns:p14="http://schemas.microsoft.com/office/powerpoint/2010/main" val="2904221732"/>
              </p:ext>
            </p:extLst>
          </p:nvPr>
        </p:nvGraphicFramePr>
        <p:xfrm>
          <a:off x="4579612" y="437408"/>
          <a:ext cx="7587647" cy="60316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8" name="Picture 88" descr="Diagram&#10;&#10;Description automatically generated">
            <a:extLst>
              <a:ext uri="{FF2B5EF4-FFF2-40B4-BE49-F238E27FC236}">
                <a16:creationId xmlns:a16="http://schemas.microsoft.com/office/drawing/2014/main" id="{EE0DED77-CE3F-2FEE-4E84-9C7CD5790B7A}"/>
              </a:ext>
            </a:extLst>
          </p:cNvPr>
          <p:cNvPicPr>
            <a:picLocks noChangeAspect="1"/>
          </p:cNvPicPr>
          <p:nvPr/>
        </p:nvPicPr>
        <p:blipFill>
          <a:blip r:embed="rId8"/>
          <a:stretch>
            <a:fillRect/>
          </a:stretch>
        </p:blipFill>
        <p:spPr>
          <a:xfrm>
            <a:off x="3959" y="2744870"/>
            <a:ext cx="4554186" cy="2437038"/>
          </a:xfrm>
          <a:prstGeom prst="rect">
            <a:avLst/>
          </a:prstGeom>
        </p:spPr>
      </p:pic>
    </p:spTree>
    <p:extLst>
      <p:ext uri="{BB962C8B-B14F-4D97-AF65-F5344CB8AC3E}">
        <p14:creationId xmlns:p14="http://schemas.microsoft.com/office/powerpoint/2010/main" val="21816623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 name="Rectangle 11">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4" name="Rectangle 13">
            <a:extLst>
              <a:ext uri="{FF2B5EF4-FFF2-40B4-BE49-F238E27FC236}">
                <a16:creationId xmlns:a16="http://schemas.microsoft.com/office/drawing/2014/main" id="{027CAEDE-D92D-4745-8749-71019415A7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C96CB6-3880-40E6-A4BF-F64E7D1E42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6858000"/>
          </a:xfrm>
          <a:prstGeom prst="rect">
            <a:avLst/>
          </a:prstGeom>
          <a:blipFill dpi="0" rotWithShape="1">
            <a:blip r:embed="rId2">
              <a:alphaModFix amt="20000"/>
              <a:duotone>
                <a:schemeClr val="accent1">
                  <a:shade val="45000"/>
                  <a:satMod val="135000"/>
                </a:schemeClr>
                <a:prstClr val="white"/>
              </a:duotone>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838201" y="559813"/>
            <a:ext cx="2819399" cy="5577934"/>
          </a:xfrm>
        </p:spPr>
        <p:txBody>
          <a:bodyPr>
            <a:normAutofit/>
          </a:bodyPr>
          <a:lstStyle/>
          <a:p>
            <a:pPr algn="ctr"/>
            <a:r>
              <a:rPr lang="en-US" sz="3400"/>
              <a:t>Convolution Layer</a:t>
            </a:r>
            <a:endParaRPr lang="en-US"/>
          </a:p>
        </p:txBody>
      </p:sp>
      <p:pic>
        <p:nvPicPr>
          <p:cNvPr id="36" name="Picture 36" descr="Diagram, schematic&#10;&#10;Description automatically generated">
            <a:extLst>
              <a:ext uri="{FF2B5EF4-FFF2-40B4-BE49-F238E27FC236}">
                <a16:creationId xmlns:a16="http://schemas.microsoft.com/office/drawing/2014/main" id="{52AED339-FF68-E7DD-3746-6A280D13500C}"/>
              </a:ext>
            </a:extLst>
          </p:cNvPr>
          <p:cNvPicPr>
            <a:picLocks noChangeAspect="1"/>
          </p:cNvPicPr>
          <p:nvPr/>
        </p:nvPicPr>
        <p:blipFill>
          <a:blip r:embed="rId3"/>
          <a:stretch>
            <a:fillRect/>
          </a:stretch>
        </p:blipFill>
        <p:spPr>
          <a:xfrm>
            <a:off x="5909458" y="90318"/>
            <a:ext cx="4569032" cy="2990850"/>
          </a:xfrm>
          <a:prstGeom prst="rect">
            <a:avLst/>
          </a:prstGeom>
        </p:spPr>
      </p:pic>
      <p:graphicFrame>
        <p:nvGraphicFramePr>
          <p:cNvPr id="15" name="Content Placeholder">
            <a:extLst>
              <a:ext uri="{FF2B5EF4-FFF2-40B4-BE49-F238E27FC236}">
                <a16:creationId xmlns:a16="http://schemas.microsoft.com/office/drawing/2014/main" id="{6E5B6EF4-5C64-ADC2-75F9-11557808C4CF}"/>
              </a:ext>
            </a:extLst>
          </p:cNvPr>
          <p:cNvGraphicFramePr>
            <a:graphicFrameLocks/>
          </p:cNvGraphicFramePr>
          <p:nvPr>
            <p:extLst>
              <p:ext uri="{D42A27DB-BD31-4B8C-83A1-F6EECF244321}">
                <p14:modId xmlns:p14="http://schemas.microsoft.com/office/powerpoint/2010/main" val="2797824832"/>
              </p:ext>
            </p:extLst>
          </p:nvPr>
        </p:nvGraphicFramePr>
        <p:xfrm>
          <a:off x="4807223" y="3285950"/>
          <a:ext cx="6949696" cy="342059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665283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2D924463-4DB7-437D-85B1-7EE5042DE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6" name="Rectangle 25">
            <a:extLst>
              <a:ext uri="{FF2B5EF4-FFF2-40B4-BE49-F238E27FC236}">
                <a16:creationId xmlns:a16="http://schemas.microsoft.com/office/drawing/2014/main" id="{9F108545-2EA9-4B3E-915B-295949608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cNvSpPr>
            <a:spLocks noGrp="1"/>
          </p:cNvSpPr>
          <p:nvPr>
            <p:ph type="ctrTitle"/>
          </p:nvPr>
        </p:nvSpPr>
        <p:spPr>
          <a:xfrm>
            <a:off x="4495799" y="744909"/>
            <a:ext cx="6858000" cy="3155419"/>
          </a:xfrm>
        </p:spPr>
        <p:txBody>
          <a:bodyPr anchor="b">
            <a:normAutofit/>
          </a:bodyPr>
          <a:lstStyle/>
          <a:p>
            <a:pPr algn="l"/>
            <a:r>
              <a:rPr lang="en-US" sz="5200">
                <a:solidFill>
                  <a:schemeClr val="tx2"/>
                </a:solidFill>
              </a:rPr>
              <a:t>The Image Classification Datasets used</a:t>
            </a:r>
          </a:p>
        </p:txBody>
      </p:sp>
      <p:sp>
        <p:nvSpPr>
          <p:cNvPr id="19" name="Subtitle 18">
            <a:extLst>
              <a:ext uri="{FF2B5EF4-FFF2-40B4-BE49-F238E27FC236}">
                <a16:creationId xmlns:a16="http://schemas.microsoft.com/office/drawing/2014/main" id="{44C0AD3D-FE63-7E4F-EC2F-7695717F3025}"/>
              </a:ext>
            </a:extLst>
          </p:cNvPr>
          <p:cNvSpPr>
            <a:spLocks noGrp="1"/>
          </p:cNvSpPr>
          <p:nvPr>
            <p:ph type="subTitle" idx="1"/>
          </p:nvPr>
        </p:nvSpPr>
        <p:spPr>
          <a:xfrm>
            <a:off x="4495799" y="4074784"/>
            <a:ext cx="6857999" cy="2054306"/>
          </a:xfrm>
        </p:spPr>
        <p:txBody>
          <a:bodyPr vert="horz" lIns="91440" tIns="45720" rIns="91440" bIns="45720" rtlCol="0" anchor="t">
            <a:normAutofit/>
          </a:bodyPr>
          <a:lstStyle/>
          <a:p>
            <a:pPr marL="342900" indent="-342900" algn="l">
              <a:buChar char="•"/>
            </a:pPr>
            <a:r>
              <a:rPr lang="en-US" sz="2200">
                <a:solidFill>
                  <a:schemeClr val="tx2"/>
                </a:solidFill>
              </a:rPr>
              <a:t>Cifar-10 Dataset</a:t>
            </a:r>
          </a:p>
          <a:p>
            <a:pPr marL="342900" indent="-342900" algn="l">
              <a:buChar char="•"/>
            </a:pPr>
            <a:r>
              <a:rPr lang="en-US" sz="2200">
                <a:solidFill>
                  <a:schemeClr val="tx2"/>
                </a:solidFill>
              </a:rPr>
              <a:t>UC Merced Land Use Dataset</a:t>
            </a:r>
          </a:p>
        </p:txBody>
      </p:sp>
      <p:sp>
        <p:nvSpPr>
          <p:cNvPr id="28" name="Rectangle 27">
            <a:extLst>
              <a:ext uri="{FF2B5EF4-FFF2-40B4-BE49-F238E27FC236}">
                <a16:creationId xmlns:a16="http://schemas.microsoft.com/office/drawing/2014/main" id="{392BFCFE-FD78-4EDF-BEFE-CC444DC5F3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78352" cy="6858000"/>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0" name="Rectangle 29">
            <a:extLst>
              <a:ext uri="{FF2B5EF4-FFF2-40B4-BE49-F238E27FC236}">
                <a16:creationId xmlns:a16="http://schemas.microsoft.com/office/drawing/2014/main" id="{4572B5A9-5531-4FA5-8C90-295EFED8BF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7060" y="22493"/>
            <a:ext cx="3561292" cy="6830508"/>
          </a:xfrm>
          <a:prstGeom prst="rect">
            <a:avLst/>
          </a:prstGeom>
          <a:blipFill dpi="0" rotWithShape="1">
            <a:blip r:embed="rId2">
              <a:alphaModFix amt="40000"/>
              <a:duotone>
                <a:schemeClr val="accent1">
                  <a:shade val="45000"/>
                  <a:satMod val="135000"/>
                </a:schemeClr>
                <a:prstClr val="white"/>
              </a:duotone>
            </a:blip>
            <a:srcRect/>
            <a:tile tx="889000" ty="0" sx="100000" sy="100000" flip="xy" algn="t"/>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9168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6858004"/>
          </a:xfrm>
          <a:prstGeom prst="rect">
            <a:avLst/>
          </a:prstGeom>
          <a:solidFill>
            <a:schemeClr val="tx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85" name="Picture 84">
            <a:extLst>
              <a:ext uri="{FF2B5EF4-FFF2-40B4-BE49-F238E27FC236}">
                <a16:creationId xmlns:a16="http://schemas.microsoft.com/office/drawing/2014/main" id="{1CB7E8AE-A3AC-4BB7-A5C6-F00EC697B26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5000"/>
            <a:extLst>
              <a:ext uri="{28A0092B-C50C-407E-A947-70E740481C1C}">
                <a14:useLocalDpi xmlns:a14="http://schemas.microsoft.com/office/drawing/2010/main" val="0"/>
              </a:ext>
            </a:extLst>
          </a:blip>
          <a:stretch>
            <a:fillRect/>
          </a:stretch>
        </p:blipFill>
        <p:spPr>
          <a:xfrm>
            <a:off x="0" y="1"/>
            <a:ext cx="12192000" cy="1392401"/>
          </a:xfrm>
          <a:prstGeom prst="rect">
            <a:avLst/>
          </a:prstGeom>
        </p:spPr>
      </p:pic>
      <p:sp useBgFill="1">
        <p:nvSpPr>
          <p:cNvPr id="87" name="Rectangle 86">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9" name="Rectangle 88">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1" name="Rectangle 90">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3">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3" descr="Graphical user interface, application, PowerPoint&#10;&#10;Description automatically generated">
            <a:extLst>
              <a:ext uri="{FF2B5EF4-FFF2-40B4-BE49-F238E27FC236}">
                <a16:creationId xmlns:a16="http://schemas.microsoft.com/office/drawing/2014/main" id="{892B5FF2-B9E6-AB66-E445-2EC1AFB0A448}"/>
              </a:ext>
            </a:extLst>
          </p:cNvPr>
          <p:cNvPicPr>
            <a:picLocks noGrp="1" noChangeAspect="1"/>
          </p:cNvPicPr>
          <p:nvPr>
            <p:ph type="pic" idx="1"/>
          </p:nvPr>
        </p:nvPicPr>
        <p:blipFill rotWithShape="1">
          <a:blip r:embed="rId4">
            <a:alphaModFix amt="60000"/>
          </a:blip>
          <a:srcRect t="9188" r="-1" b="8389"/>
          <a:stretch/>
        </p:blipFill>
        <p:spPr>
          <a:xfrm>
            <a:off x="1524" y="11420"/>
            <a:ext cx="12188952" cy="6856624"/>
          </a:xfrm>
          <a:prstGeom prst="rect">
            <a:avLst/>
          </a:prstGeom>
        </p:spPr>
      </p:pic>
      <p:sp>
        <p:nvSpPr>
          <p:cNvPr id="4" name="Title 3">
            <a:extLst>
              <a:ext uri="{FF2B5EF4-FFF2-40B4-BE49-F238E27FC236}">
                <a16:creationId xmlns:a16="http://schemas.microsoft.com/office/drawing/2014/main" id="{48F55B60-93D7-631A-BA5B-0D52E309361D}"/>
              </a:ext>
            </a:extLst>
          </p:cNvPr>
          <p:cNvSpPr>
            <a:spLocks noGrp="1"/>
          </p:cNvSpPr>
          <p:nvPr>
            <p:ph type="title"/>
          </p:nvPr>
        </p:nvSpPr>
        <p:spPr>
          <a:xfrm>
            <a:off x="1241110" y="479221"/>
            <a:ext cx="9774619" cy="2474333"/>
          </a:xfrm>
        </p:spPr>
        <p:txBody>
          <a:bodyPr vert="horz" lIns="91440" tIns="45720" rIns="91440" bIns="45720" rtlCol="0" anchor="b">
            <a:normAutofit/>
          </a:bodyPr>
          <a:lstStyle/>
          <a:p>
            <a:pPr algn="ctr"/>
            <a:r>
              <a:rPr lang="en-US" sz="4400">
                <a:solidFill>
                  <a:srgbClr val="00B0F0"/>
                </a:solidFill>
              </a:rPr>
              <a:t>CIFAR-10 Dataset</a:t>
            </a:r>
          </a:p>
        </p:txBody>
      </p:sp>
      <p:sp>
        <p:nvSpPr>
          <p:cNvPr id="6" name="Text Placeholder 5">
            <a:extLst>
              <a:ext uri="{FF2B5EF4-FFF2-40B4-BE49-F238E27FC236}">
                <a16:creationId xmlns:a16="http://schemas.microsoft.com/office/drawing/2014/main" id="{51E105FB-C2B1-2C29-EABF-026C27C2E025}"/>
              </a:ext>
            </a:extLst>
          </p:cNvPr>
          <p:cNvSpPr>
            <a:spLocks noGrp="1"/>
          </p:cNvSpPr>
          <p:nvPr>
            <p:ph type="body" sz="half" idx="2"/>
          </p:nvPr>
        </p:nvSpPr>
        <p:spPr>
          <a:xfrm>
            <a:off x="1240668" y="4062211"/>
            <a:ext cx="9975540" cy="700826"/>
          </a:xfrm>
        </p:spPr>
        <p:txBody>
          <a:bodyPr vert="horz" lIns="91440" tIns="45720" rIns="91440" bIns="45720" rtlCol="0" anchor="ctr">
            <a:normAutofit/>
          </a:bodyPr>
          <a:lstStyle/>
          <a:p>
            <a:pPr indent="-228600" algn="ctr">
              <a:buFont typeface="Arial" panose="020B0604020202020204" pitchFamily="34" charset="0"/>
              <a:buChar char="•"/>
            </a:pPr>
            <a:r>
              <a:rPr lang="en-US" sz="1800">
                <a:solidFill>
                  <a:srgbClr val="7030A0"/>
                </a:solidFill>
                <a:highlight>
                  <a:srgbClr val="C0C0C0"/>
                </a:highlight>
              </a:rPr>
              <a:t>The CIFAR-10 dataset consists of 60000 32x32 color images in 10 classes, with 6000 images per class. There are 50000 training images and 10000 test images.</a:t>
            </a:r>
          </a:p>
        </p:txBody>
      </p:sp>
    </p:spTree>
    <p:extLst>
      <p:ext uri="{BB962C8B-B14F-4D97-AF65-F5344CB8AC3E}">
        <p14:creationId xmlns:p14="http://schemas.microsoft.com/office/powerpoint/2010/main" val="313460369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3" name="Rectangle 32">
            <a:extLst>
              <a:ext uri="{FF2B5EF4-FFF2-40B4-BE49-F238E27FC236}">
                <a16:creationId xmlns:a16="http://schemas.microsoft.com/office/drawing/2014/main" id="{E8B2F707-EF35-4955-8439-F76145F3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35" name="Rectangle 34">
            <a:extLst>
              <a:ext uri="{FF2B5EF4-FFF2-40B4-BE49-F238E27FC236}">
                <a16:creationId xmlns:a16="http://schemas.microsoft.com/office/drawing/2014/main" id="{3C8134F5-D8B2-4E75-AB7D-52504044E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0"/>
            <a:ext cx="12188952" cy="6858000"/>
          </a:xfrm>
          <a:prstGeom prst="rect">
            <a:avLst/>
          </a:prstGeom>
          <a:blipFill dpi="0" rotWithShape="1">
            <a:blip r:embed="rId2">
              <a:alphaModFix amt="10000"/>
            </a:blip>
            <a:srcRect/>
            <a:tile tx="88900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Website&#10;&#10;Description automatically generated">
            <a:extLst>
              <a:ext uri="{FF2B5EF4-FFF2-40B4-BE49-F238E27FC236}">
                <a16:creationId xmlns:a16="http://schemas.microsoft.com/office/drawing/2014/main" id="{9EB7328E-8CE7-FD2E-6915-07F91B4A2E59}"/>
              </a:ext>
            </a:extLst>
          </p:cNvPr>
          <p:cNvPicPr>
            <a:picLocks noChangeAspect="1"/>
          </p:cNvPicPr>
          <p:nvPr/>
        </p:nvPicPr>
        <p:blipFill rotWithShape="1">
          <a:blip r:embed="rId3">
            <a:alphaModFix amt="60000"/>
          </a:blip>
          <a:srcRect l="2640" r="1366" b="1"/>
          <a:stretch/>
        </p:blipFill>
        <p:spPr>
          <a:xfrm>
            <a:off x="1524" y="688"/>
            <a:ext cx="12188952" cy="6856624"/>
          </a:xfrm>
          <a:prstGeom prst="rect">
            <a:avLst/>
          </a:prstGeom>
        </p:spPr>
      </p:pic>
      <p:sp>
        <p:nvSpPr>
          <p:cNvPr id="4" name="Title 3">
            <a:extLst>
              <a:ext uri="{FF2B5EF4-FFF2-40B4-BE49-F238E27FC236}">
                <a16:creationId xmlns:a16="http://schemas.microsoft.com/office/drawing/2014/main" id="{48F55B60-93D7-631A-BA5B-0D52E309361D}"/>
              </a:ext>
            </a:extLst>
          </p:cNvPr>
          <p:cNvSpPr>
            <a:spLocks noGrp="1"/>
          </p:cNvSpPr>
          <p:nvPr>
            <p:ph type="title"/>
          </p:nvPr>
        </p:nvSpPr>
        <p:spPr>
          <a:xfrm>
            <a:off x="1208912" y="669721"/>
            <a:ext cx="9774619" cy="2474333"/>
          </a:xfrm>
        </p:spPr>
        <p:txBody>
          <a:bodyPr vert="horz" lIns="91440" tIns="45720" rIns="91440" bIns="45720" rtlCol="0" anchor="b">
            <a:normAutofit/>
          </a:bodyPr>
          <a:lstStyle/>
          <a:p>
            <a:pPr algn="ctr"/>
            <a:r>
              <a:rPr lang="en-US">
                <a:solidFill>
                  <a:srgbClr val="00B0F0"/>
                </a:solidFill>
              </a:rPr>
              <a:t>UC Merced Land Use Dataset</a:t>
            </a:r>
          </a:p>
        </p:txBody>
      </p:sp>
      <p:sp>
        <p:nvSpPr>
          <p:cNvPr id="6" name="Text Placeholder 5">
            <a:extLst>
              <a:ext uri="{FF2B5EF4-FFF2-40B4-BE49-F238E27FC236}">
                <a16:creationId xmlns:a16="http://schemas.microsoft.com/office/drawing/2014/main" id="{51E105FB-C2B1-2C29-EABF-026C27C2E025}"/>
              </a:ext>
            </a:extLst>
          </p:cNvPr>
          <p:cNvSpPr>
            <a:spLocks noGrp="1"/>
          </p:cNvSpPr>
          <p:nvPr>
            <p:ph idx="1"/>
          </p:nvPr>
        </p:nvSpPr>
        <p:spPr>
          <a:xfrm>
            <a:off x="1111879" y="3182155"/>
            <a:ext cx="9975540" cy="1666742"/>
          </a:xfrm>
        </p:spPr>
        <p:txBody>
          <a:bodyPr vert="horz" lIns="91440" tIns="45720" rIns="91440" bIns="45720" rtlCol="0" anchor="ctr">
            <a:normAutofit/>
          </a:bodyPr>
          <a:lstStyle/>
          <a:p>
            <a:pPr marL="0" indent="0" algn="ctr">
              <a:buNone/>
            </a:pPr>
            <a:r>
              <a:rPr lang="en-US" sz="1800">
                <a:solidFill>
                  <a:schemeClr val="accent4">
                    <a:lumMod val="75000"/>
                  </a:schemeClr>
                </a:solidFill>
                <a:highlight>
                  <a:srgbClr val="C0C0C0"/>
                </a:highlight>
                <a:latin typeface="Verdana"/>
                <a:ea typeface="Verdana"/>
              </a:rPr>
              <a:t>This is a 21 class land use image dataset meant for research purposes. There are 100 images for each of the following classes. Each image measures 256x256 pixels.</a:t>
            </a:r>
            <a:endParaRPr lang="en-US" sz="1800">
              <a:solidFill>
                <a:schemeClr val="accent4">
                  <a:lumMod val="75000"/>
                </a:schemeClr>
              </a:solidFill>
              <a:highlight>
                <a:srgbClr val="C0C0C0"/>
              </a:highlight>
            </a:endParaRPr>
          </a:p>
          <a:p>
            <a:pPr algn="ctr">
              <a:buFont typeface="Arial" panose="020B0604020202020204" pitchFamily="34" charset="0"/>
              <a:buChar char="•"/>
            </a:pPr>
            <a:endParaRPr lang="en-US" sz="1800">
              <a:solidFill>
                <a:schemeClr val="tx1"/>
              </a:solidFill>
              <a:highlight>
                <a:srgbClr val="808080"/>
              </a:highlight>
              <a:latin typeface="Verdana"/>
              <a:ea typeface="Verdana"/>
            </a:endParaRPr>
          </a:p>
          <a:p>
            <a:pPr indent="-228600" algn="ctr">
              <a:buFont typeface="Arial" panose="020B0604020202020204" pitchFamily="34" charset="0"/>
              <a:buChar char="•"/>
            </a:pPr>
            <a:endParaRPr lang="en-US" sz="1800">
              <a:solidFill>
                <a:schemeClr val="tx1"/>
              </a:solidFill>
              <a:highlight>
                <a:srgbClr val="808080"/>
              </a:highlight>
            </a:endParaRPr>
          </a:p>
        </p:txBody>
      </p:sp>
      <p:sp>
        <p:nvSpPr>
          <p:cNvPr id="9" name="TextBox 1">
            <a:extLst>
              <a:ext uri="{FF2B5EF4-FFF2-40B4-BE49-F238E27FC236}">
                <a16:creationId xmlns:a16="http://schemas.microsoft.com/office/drawing/2014/main" id="{B4236823-9732-B78C-3D74-73FC4A13E7FD}"/>
              </a:ext>
            </a:extLst>
          </p:cNvPr>
          <p:cNvSpPr txBox="1"/>
          <p:nvPr/>
        </p:nvSpPr>
        <p:spPr>
          <a:xfrm>
            <a:off x="8491470" y="5185891"/>
            <a:ext cx="3955963" cy="10156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highlight>
                  <a:srgbClr val="C0C0C0"/>
                </a:highlight>
                <a:latin typeface="verdana"/>
                <a:ea typeface="verdana"/>
              </a:rPr>
              <a:t>Yi Yang and Shawn Newsam, "Bag-Of-Visual-Words and Spatial Extensions for Land-Use Classification," ACM SIGSPATIAL International Conference on Advances in Geographic Information Systems (ACM GIS), 2010.</a:t>
            </a:r>
            <a:endParaRPr lang="en-US" sz="1200">
              <a:highlight>
                <a:srgbClr val="C0C0C0"/>
              </a:highlight>
            </a:endParaRPr>
          </a:p>
        </p:txBody>
      </p:sp>
    </p:spTree>
    <p:extLst>
      <p:ext uri="{BB962C8B-B14F-4D97-AF65-F5344CB8AC3E}">
        <p14:creationId xmlns:p14="http://schemas.microsoft.com/office/powerpoint/2010/main" val="3235526619"/>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BlockprintVTI">
  <a:themeElements>
    <a:clrScheme name="AnalogousFromLightSeedLeftStep">
      <a:dk1>
        <a:srgbClr val="000000"/>
      </a:dk1>
      <a:lt1>
        <a:srgbClr val="FFFFFF"/>
      </a:lt1>
      <a:dk2>
        <a:srgbClr val="412430"/>
      </a:dk2>
      <a:lt2>
        <a:srgbClr val="E2E8E8"/>
      </a:lt2>
      <a:accent1>
        <a:srgbClr val="C69796"/>
      </a:accent1>
      <a:accent2>
        <a:srgbClr val="BA7F97"/>
      </a:accent2>
      <a:accent3>
        <a:srgbClr val="C493BC"/>
      </a:accent3>
      <a:accent4>
        <a:srgbClr val="AC7FBA"/>
      </a:accent4>
      <a:accent5>
        <a:srgbClr val="A796C6"/>
      </a:accent5>
      <a:accent6>
        <a:srgbClr val="7F83BA"/>
      </a:accent6>
      <a:hlink>
        <a:srgbClr val="568D8E"/>
      </a:hlink>
      <a:folHlink>
        <a:srgbClr val="7F7F7F"/>
      </a:folHlink>
    </a:clrScheme>
    <a:fontScheme name="Custom 56">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printVTI" id="{AA8C8908-6BA4-477C-AEA4-CB6C32A1FE3B}" vid="{36392749-7C1D-4938-93BB-440CD2A1B0AB}"/>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30</Slides>
  <Notes>0</Notes>
  <HiddenSlides>0</HiddenSlide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BlockprintVTI</vt:lpstr>
      <vt:lpstr>DS303 Project</vt:lpstr>
      <vt:lpstr>Research Paper used </vt:lpstr>
      <vt:lpstr>INTRODUCTION</vt:lpstr>
      <vt:lpstr>Theoretical Background</vt:lpstr>
      <vt:lpstr>Working of CNN algorithm</vt:lpstr>
      <vt:lpstr>Convolution Layer</vt:lpstr>
      <vt:lpstr>The Image Classification Datasets used</vt:lpstr>
      <vt:lpstr>CIFAR-10 Dataset</vt:lpstr>
      <vt:lpstr>UC Merced Land Use Dataset</vt:lpstr>
      <vt:lpstr>Dataset  Pre-Processing</vt:lpstr>
      <vt:lpstr>Dataset  Pre-Processing</vt:lpstr>
      <vt:lpstr>Network training and testing</vt:lpstr>
      <vt:lpstr>Airplane vs  Automobile Image Classification</vt:lpstr>
      <vt:lpstr>PowerPoint Presentation</vt:lpstr>
      <vt:lpstr>PowerPoint Presentation</vt:lpstr>
      <vt:lpstr>CAT vs DOG Classification</vt:lpstr>
      <vt:lpstr>PowerPoint Presentation</vt:lpstr>
      <vt:lpstr>PowerPoint Presentation</vt:lpstr>
      <vt:lpstr>Bird vs. Airplane vs. Ship</vt:lpstr>
      <vt:lpstr>PowerPoint Presentation</vt:lpstr>
      <vt:lpstr>PowerPoint Presentation</vt:lpstr>
      <vt:lpstr>PowerPoint Presentation</vt:lpstr>
      <vt:lpstr>PowerPoint Presentation</vt:lpstr>
      <vt:lpstr>PowerPoint Presentation</vt:lpstr>
      <vt:lpstr>RESULTS AND DISCUSSION</vt:lpstr>
      <vt:lpstr>Classification on UC Merced Dataset </vt:lpstr>
      <vt:lpstr>PowerPoint Presentation</vt:lpstr>
      <vt:lpstr>PowerPoint Presentation</vt:lpstr>
      <vt:lpstr>Team Workload Distribution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revision>3</cp:revision>
  <dcterms:created xsi:type="dcterms:W3CDTF">2023-04-26T22:21:00Z</dcterms:created>
  <dcterms:modified xsi:type="dcterms:W3CDTF">2023-04-29T16:02:18Z</dcterms:modified>
</cp:coreProperties>
</file>